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308" r:id="rId4"/>
    <p:sldId id="291" r:id="rId5"/>
    <p:sldId id="304" r:id="rId6"/>
    <p:sldId id="303" r:id="rId7"/>
    <p:sldId id="302" r:id="rId8"/>
    <p:sldId id="259" r:id="rId9"/>
    <p:sldId id="309" r:id="rId10"/>
    <p:sldId id="310" r:id="rId11"/>
    <p:sldId id="295" r:id="rId12"/>
    <p:sldId id="311" r:id="rId13"/>
    <p:sldId id="312" r:id="rId14"/>
    <p:sldId id="260" r:id="rId15"/>
    <p:sldId id="261" r:id="rId16"/>
    <p:sldId id="262" r:id="rId17"/>
    <p:sldId id="282" r:id="rId18"/>
    <p:sldId id="289" r:id="rId19"/>
    <p:sldId id="283" r:id="rId20"/>
    <p:sldId id="284" r:id="rId21"/>
    <p:sldId id="285" r:id="rId22"/>
    <p:sldId id="290" r:id="rId23"/>
    <p:sldId id="287" r:id="rId24"/>
    <p:sldId id="296" r:id="rId25"/>
    <p:sldId id="297" r:id="rId26"/>
    <p:sldId id="298" r:id="rId27"/>
    <p:sldId id="299" r:id="rId28"/>
    <p:sldId id="300" r:id="rId29"/>
    <p:sldId id="301" r:id="rId30"/>
    <p:sldId id="292" r:id="rId31"/>
    <p:sldId id="288" r:id="rId32"/>
    <p:sldId id="293" r:id="rId33"/>
    <p:sldId id="294" r:id="rId34"/>
    <p:sldId id="313" r:id="rId35"/>
    <p:sldId id="263" r:id="rId36"/>
    <p:sldId id="314" r:id="rId37"/>
    <p:sldId id="258" r:id="rId38"/>
    <p:sldId id="306" r:id="rId39"/>
    <p:sldId id="315" r:id="rId40"/>
    <p:sldId id="305" r:id="rId41"/>
  </p:sldIdLst>
  <p:sldSz cx="18288000" cy="10287000"/>
  <p:notesSz cx="6858000" cy="9144000"/>
  <p:embeddedFontLst>
    <p:embeddedFont>
      <p:font typeface="Times New Roman Bold" panose="02020803070505020304" pitchFamily="18"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33" autoAdjust="0"/>
  </p:normalViewPr>
  <p:slideViewPr>
    <p:cSldViewPr>
      <p:cViewPr varScale="1">
        <p:scale>
          <a:sx n="52" d="100"/>
          <a:sy n="52" d="100"/>
        </p:scale>
        <p:origin x="113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76F37-CF29-4188-B654-5FA423D6235D}" type="datetimeFigureOut">
              <a:rPr lang="en-IN" smtClean="0"/>
              <a:t>04-01-2025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440E7-1F0A-4566-AE1D-E2C3FF3F0C19}" type="slidenum">
              <a:rPr lang="en-IN" smtClean="0"/>
              <a:t>‹#›</a:t>
            </a:fld>
            <a:endParaRPr lang="en-IN"/>
          </a:p>
        </p:txBody>
      </p:sp>
    </p:spTree>
    <p:extLst>
      <p:ext uri="{BB962C8B-B14F-4D97-AF65-F5344CB8AC3E}">
        <p14:creationId xmlns:p14="http://schemas.microsoft.com/office/powerpoint/2010/main" val="62528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0440E7-1F0A-4566-AE1D-E2C3FF3F0C19}" type="slidenum">
              <a:rPr lang="en-IN" smtClean="0"/>
              <a:t>1</a:t>
            </a:fld>
            <a:endParaRPr lang="en-IN"/>
          </a:p>
        </p:txBody>
      </p:sp>
    </p:spTree>
    <p:extLst>
      <p:ext uri="{BB962C8B-B14F-4D97-AF65-F5344CB8AC3E}">
        <p14:creationId xmlns:p14="http://schemas.microsoft.com/office/powerpoint/2010/main" val="3881893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0440E7-1F0A-4566-AE1D-E2C3FF3F0C19}" type="slidenum">
              <a:rPr lang="en-IN" smtClean="0"/>
              <a:t>25</a:t>
            </a:fld>
            <a:endParaRPr lang="en-IN"/>
          </a:p>
        </p:txBody>
      </p:sp>
    </p:spTree>
    <p:extLst>
      <p:ext uri="{BB962C8B-B14F-4D97-AF65-F5344CB8AC3E}">
        <p14:creationId xmlns:p14="http://schemas.microsoft.com/office/powerpoint/2010/main" val="1934299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9144000" y="8769858"/>
            <a:ext cx="488442" cy="48844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6" name="TextBox 6"/>
            <p:cNvSpPr txBox="1"/>
            <p:nvPr/>
          </p:nvSpPr>
          <p:spPr>
            <a:xfrm>
              <a:off x="76200" y="47625"/>
              <a:ext cx="660400" cy="688975"/>
            </a:xfrm>
            <a:prstGeom prst="rect">
              <a:avLst/>
            </a:prstGeom>
          </p:spPr>
          <p:txBody>
            <a:bodyPr lIns="28893" tIns="28893" rIns="28893" bIns="28893" rtlCol="0" anchor="ctr"/>
            <a:lstStyle/>
            <a:p>
              <a:pPr algn="ctr">
                <a:lnSpc>
                  <a:spcPts val="2067"/>
                </a:lnSpc>
              </a:pPr>
              <a:endParaRPr/>
            </a:p>
          </p:txBody>
        </p:sp>
      </p:grpSp>
      <p:sp>
        <p:nvSpPr>
          <p:cNvPr id="7" name="TextBox 7"/>
          <p:cNvSpPr txBox="1"/>
          <p:nvPr/>
        </p:nvSpPr>
        <p:spPr>
          <a:xfrm>
            <a:off x="1665885" y="3314700"/>
            <a:ext cx="15444669" cy="1517275"/>
          </a:xfrm>
          <a:prstGeom prst="rect">
            <a:avLst/>
          </a:prstGeom>
        </p:spPr>
        <p:txBody>
          <a:bodyPr wrap="square" lIns="0" tIns="0" rIns="0" bIns="0" rtlCol="0" anchor="t">
            <a:spAutoFit/>
          </a:bodyPr>
          <a:lstStyle/>
          <a:p>
            <a:pPr algn="ctr">
              <a:lnSpc>
                <a:spcPts val="12880"/>
              </a:lnSpc>
            </a:pPr>
            <a:r>
              <a:rPr lang="en-US" sz="9200" b="1" dirty="0">
                <a:solidFill>
                  <a:srgbClr val="C00000"/>
                </a:solidFill>
                <a:latin typeface="Times New Roman Bold"/>
                <a:ea typeface="Times New Roman Bold"/>
                <a:cs typeface="Times New Roman Bold"/>
                <a:sym typeface="Times New Roman Bold"/>
              </a:rPr>
              <a:t>Expense Management System</a:t>
            </a:r>
          </a:p>
        </p:txBody>
      </p:sp>
      <p:sp>
        <p:nvSpPr>
          <p:cNvPr id="8" name="TextBox 8"/>
          <p:cNvSpPr txBox="1"/>
          <p:nvPr/>
        </p:nvSpPr>
        <p:spPr>
          <a:xfrm>
            <a:off x="2425850" y="5044657"/>
            <a:ext cx="13527882" cy="410369"/>
          </a:xfrm>
          <a:prstGeom prst="rect">
            <a:avLst/>
          </a:prstGeom>
        </p:spPr>
        <p:txBody>
          <a:bodyPr wrap="square" lIns="0" tIns="0" rIns="0" bIns="0" rtlCol="0" anchor="t">
            <a:spAutoFit/>
          </a:bodyPr>
          <a:lstStyle/>
          <a:p>
            <a:pPr algn="ctr">
              <a:lnSpc>
                <a:spcPts val="3220"/>
              </a:lnSpc>
            </a:pPr>
            <a:r>
              <a:rPr lang="en-US" sz="3000" dirty="0">
                <a:solidFill>
                  <a:schemeClr val="tx2"/>
                </a:solidFill>
                <a:latin typeface="Times New Roman" panose="02020603050405020304" pitchFamily="18" charset="0"/>
                <a:ea typeface="Canva Sans"/>
                <a:cs typeface="Times New Roman" panose="02020603050405020304" pitchFamily="18" charset="0"/>
                <a:sym typeface="Canva Sans"/>
              </a:rPr>
              <a:t>A user-friendly application to efficiently track, manage, and analyze personal expenses</a:t>
            </a:r>
          </a:p>
        </p:txBody>
      </p:sp>
      <p:pic>
        <p:nvPicPr>
          <p:cNvPr id="9" name="Picture 2" descr="Infosys Springboard">
            <a:extLst>
              <a:ext uri="{FF2B5EF4-FFF2-40B4-BE49-F238E27FC236}">
                <a16:creationId xmlns:a16="http://schemas.microsoft.com/office/drawing/2014/main" id="{898B844C-12B6-F68A-1F3A-024EA1965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836" y="1333500"/>
            <a:ext cx="3040327" cy="22662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0" y="1485901"/>
            <a:ext cx="13944600" cy="7239000"/>
          </a:xfrm>
          <a:custGeom>
            <a:avLst/>
            <a:gdLst/>
            <a:ahLst/>
            <a:cxnLst/>
            <a:rect l="l" t="t" r="r" b="b"/>
            <a:pathLst>
              <a:path w="11391126" h="8009050">
                <a:moveTo>
                  <a:pt x="0" y="0"/>
                </a:moveTo>
                <a:lnTo>
                  <a:pt x="11391126" y="0"/>
                </a:lnTo>
                <a:lnTo>
                  <a:pt x="11391126" y="8009050"/>
                </a:lnTo>
                <a:lnTo>
                  <a:pt x="0" y="8009050"/>
                </a:lnTo>
                <a:lnTo>
                  <a:pt x="0" y="0"/>
                </a:lnTo>
                <a:close/>
              </a:path>
            </a:pathLst>
          </a:custGeom>
          <a:blipFill>
            <a:blip r:embed="rId2"/>
            <a:stretch>
              <a:fillRect l="-1503" t="-10721" b="-12929"/>
            </a:stretch>
          </a:blipFill>
        </p:spPr>
        <p:txBody>
          <a:bodyPr/>
          <a:lstStyle/>
          <a:p>
            <a:endParaRPr lang="en-IN"/>
          </a:p>
        </p:txBody>
      </p:sp>
      <p:sp>
        <p:nvSpPr>
          <p:cNvPr id="3" name="TextBox 3"/>
          <p:cNvSpPr txBox="1"/>
          <p:nvPr/>
        </p:nvSpPr>
        <p:spPr>
          <a:xfrm>
            <a:off x="-1219200" y="78905"/>
            <a:ext cx="12871466"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Email verification for Registration</a:t>
            </a:r>
          </a:p>
        </p:txBody>
      </p:sp>
      <p:sp>
        <p:nvSpPr>
          <p:cNvPr id="4" name="TextBox 4"/>
          <p:cNvSpPr txBox="1"/>
          <p:nvPr/>
        </p:nvSpPr>
        <p:spPr>
          <a:xfrm>
            <a:off x="1371600" y="8807244"/>
            <a:ext cx="16383000" cy="1115113"/>
          </a:xfrm>
          <a:prstGeom prst="rect">
            <a:avLst/>
          </a:prstGeom>
        </p:spPr>
        <p:txBody>
          <a:bodyPr wrap="square" lIns="0" tIns="0" rIns="0" bIns="0" rtlCol="0" anchor="t">
            <a:spAutoFit/>
          </a:bodyPr>
          <a:lstStyle/>
          <a:p>
            <a:pPr algn="just">
              <a:lnSpc>
                <a:spcPts val="4539"/>
              </a:lnSpc>
            </a:pPr>
            <a:r>
              <a:rPr lang="en-US" sz="3500" dirty="0">
                <a:latin typeface="Times New Roman" panose="02020603050405020304" pitchFamily="18" charset="0"/>
                <a:cs typeface="Times New Roman" panose="02020603050405020304" pitchFamily="18" charset="0"/>
              </a:rPr>
              <a:t>A verification email with a Verification code will be sent to the provided email address for </a:t>
            </a:r>
          </a:p>
          <a:p>
            <a:pPr algn="just">
              <a:lnSpc>
                <a:spcPts val="4539"/>
              </a:lnSpc>
            </a:pPr>
            <a:r>
              <a:rPr lang="en-US" sz="3500" dirty="0">
                <a:latin typeface="Times New Roman" panose="02020603050405020304" pitchFamily="18" charset="0"/>
                <a:cs typeface="Times New Roman" panose="02020603050405020304" pitchFamily="18" charset="0"/>
              </a:rPr>
              <a:t>account verification.</a:t>
            </a:r>
            <a:endParaRPr lang="en-US" sz="35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pic>
        <p:nvPicPr>
          <p:cNvPr id="5" name="Picture 2" descr="Infosys Springboard">
            <a:extLst>
              <a:ext uri="{FF2B5EF4-FFF2-40B4-BE49-F238E27FC236}">
                <a16:creationId xmlns:a16="http://schemas.microsoft.com/office/drawing/2014/main" id="{7D5318A1-B051-1654-BE56-C53B7063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EE1E3-391F-E379-92D1-E79B1C90D7EA}"/>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B5D087FF-1B81-E014-3694-84B41F7EA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EBB97D0-F29E-1193-CEEB-7607A177A183}"/>
              </a:ext>
            </a:extLst>
          </p:cNvPr>
          <p:cNvPicPr>
            <a:picLocks noChangeAspect="1"/>
          </p:cNvPicPr>
          <p:nvPr/>
        </p:nvPicPr>
        <p:blipFill>
          <a:blip r:embed="rId3"/>
          <a:stretch>
            <a:fillRect/>
          </a:stretch>
        </p:blipFill>
        <p:spPr>
          <a:xfrm>
            <a:off x="685800" y="1409700"/>
            <a:ext cx="17106382" cy="7850425"/>
          </a:xfrm>
          <a:prstGeom prst="rect">
            <a:avLst/>
          </a:prstGeom>
        </p:spPr>
      </p:pic>
      <p:sp>
        <p:nvSpPr>
          <p:cNvPr id="4" name="TextBox 3">
            <a:extLst>
              <a:ext uri="{FF2B5EF4-FFF2-40B4-BE49-F238E27FC236}">
                <a16:creationId xmlns:a16="http://schemas.microsoft.com/office/drawing/2014/main" id="{7C4E75EF-BD67-27A0-55B7-C6186F7ECC9D}"/>
              </a:ext>
            </a:extLst>
          </p:cNvPr>
          <p:cNvSpPr txBox="1"/>
          <p:nvPr/>
        </p:nvSpPr>
        <p:spPr>
          <a:xfrm>
            <a:off x="345714" y="419707"/>
            <a:ext cx="8915400" cy="830997"/>
          </a:xfrm>
          <a:prstGeom prst="rect">
            <a:avLst/>
          </a:prstGeom>
          <a:noFill/>
        </p:spPr>
        <p:txBody>
          <a:bodyPr wrap="square" rtlCol="0">
            <a:spAutoFit/>
          </a:bodyPr>
          <a:lstStyle/>
          <a:p>
            <a:r>
              <a:rPr lang="en-US"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Email with Verification code</a:t>
            </a:r>
            <a:endParaRPr lang="en-IN"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54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3982" y="1257299"/>
            <a:ext cx="14721418" cy="7182485"/>
          </a:xfrm>
          <a:custGeom>
            <a:avLst/>
            <a:gdLst/>
            <a:ahLst/>
            <a:cxnLst/>
            <a:rect l="l" t="t" r="r" b="b"/>
            <a:pathLst>
              <a:path w="13296909" h="6991956">
                <a:moveTo>
                  <a:pt x="0" y="0"/>
                </a:moveTo>
                <a:lnTo>
                  <a:pt x="13296910" y="0"/>
                </a:lnTo>
                <a:lnTo>
                  <a:pt x="13296910" y="6991957"/>
                </a:lnTo>
                <a:lnTo>
                  <a:pt x="0" y="6991957"/>
                </a:lnTo>
                <a:lnTo>
                  <a:pt x="0" y="0"/>
                </a:lnTo>
                <a:close/>
              </a:path>
            </a:pathLst>
          </a:custGeom>
          <a:blipFill>
            <a:blip r:embed="rId2"/>
            <a:stretch>
              <a:fillRect l="-696" t="-11598" r="-696" b="-4266"/>
            </a:stretch>
          </a:blipFill>
        </p:spPr>
        <p:txBody>
          <a:bodyPr/>
          <a:lstStyle/>
          <a:p>
            <a:endParaRPr lang="en-IN"/>
          </a:p>
        </p:txBody>
      </p:sp>
      <p:sp>
        <p:nvSpPr>
          <p:cNvPr id="3" name="TextBox 3"/>
          <p:cNvSpPr txBox="1"/>
          <p:nvPr/>
        </p:nvSpPr>
        <p:spPr>
          <a:xfrm>
            <a:off x="228600" y="0"/>
            <a:ext cx="3219926" cy="858377"/>
          </a:xfrm>
          <a:prstGeom prst="rect">
            <a:avLst/>
          </a:prstGeom>
        </p:spPr>
        <p:txBody>
          <a:bodyPr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Login page </a:t>
            </a:r>
          </a:p>
        </p:txBody>
      </p:sp>
      <p:sp>
        <p:nvSpPr>
          <p:cNvPr id="4" name="TextBox 4"/>
          <p:cNvSpPr txBox="1"/>
          <p:nvPr/>
        </p:nvSpPr>
        <p:spPr>
          <a:xfrm>
            <a:off x="2098443" y="8439785"/>
            <a:ext cx="13579269" cy="563809"/>
          </a:xfrm>
          <a:prstGeom prst="rect">
            <a:avLst/>
          </a:prstGeom>
        </p:spPr>
        <p:txBody>
          <a:bodyPr lIns="0" tIns="0" rIns="0" bIns="0" rtlCol="0" anchor="t">
            <a:spAutoFit/>
          </a:bodyPr>
          <a:lstStyle/>
          <a:p>
            <a:pPr algn="ctr">
              <a:lnSpc>
                <a:spcPts val="4759"/>
              </a:lnSpc>
            </a:pPr>
            <a:r>
              <a:rPr lang="en-US" sz="3399" dirty="0">
                <a:solidFill>
                  <a:srgbClr val="000000"/>
                </a:solidFill>
                <a:latin typeface="Times New Roman"/>
                <a:ea typeface="Times New Roman"/>
                <a:cs typeface="Times New Roman"/>
                <a:sym typeface="Times New Roman"/>
              </a:rPr>
              <a:t>Enter your registered email and secure password to access your account.</a:t>
            </a:r>
          </a:p>
        </p:txBody>
      </p:sp>
      <p:pic>
        <p:nvPicPr>
          <p:cNvPr id="5" name="Picture 2" descr="Infosys Springboard">
            <a:extLst>
              <a:ext uri="{FF2B5EF4-FFF2-40B4-BE49-F238E27FC236}">
                <a16:creationId xmlns:a16="http://schemas.microsoft.com/office/drawing/2014/main" id="{EAB05D1C-58CD-F681-3EE6-6A3D6FCEC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37116" y="1257300"/>
            <a:ext cx="11391126" cy="7488320"/>
          </a:xfrm>
          <a:custGeom>
            <a:avLst/>
            <a:gdLst/>
            <a:ahLst/>
            <a:cxnLst/>
            <a:rect l="l" t="t" r="r" b="b"/>
            <a:pathLst>
              <a:path w="11391126" h="8009050">
                <a:moveTo>
                  <a:pt x="0" y="0"/>
                </a:moveTo>
                <a:lnTo>
                  <a:pt x="11391126" y="0"/>
                </a:lnTo>
                <a:lnTo>
                  <a:pt x="11391126" y="8009050"/>
                </a:lnTo>
                <a:lnTo>
                  <a:pt x="0" y="8009050"/>
                </a:lnTo>
                <a:lnTo>
                  <a:pt x="0" y="0"/>
                </a:lnTo>
                <a:close/>
              </a:path>
            </a:pathLst>
          </a:custGeom>
          <a:blipFill>
            <a:blip r:embed="rId2"/>
            <a:stretch>
              <a:fillRect l="-1503" t="-10721" b="-12929"/>
            </a:stretch>
          </a:blipFill>
        </p:spPr>
        <p:txBody>
          <a:bodyPr/>
          <a:lstStyle/>
          <a:p>
            <a:endParaRPr lang="en-IN"/>
          </a:p>
        </p:txBody>
      </p:sp>
      <p:sp>
        <p:nvSpPr>
          <p:cNvPr id="3" name="TextBox 3"/>
          <p:cNvSpPr txBox="1"/>
          <p:nvPr/>
        </p:nvSpPr>
        <p:spPr>
          <a:xfrm>
            <a:off x="-762000" y="0"/>
            <a:ext cx="13278779"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Email verification for Forgot Password</a:t>
            </a:r>
          </a:p>
        </p:txBody>
      </p:sp>
      <p:sp>
        <p:nvSpPr>
          <p:cNvPr id="4" name="TextBox 4"/>
          <p:cNvSpPr txBox="1"/>
          <p:nvPr/>
        </p:nvSpPr>
        <p:spPr>
          <a:xfrm>
            <a:off x="2590800" y="9144543"/>
            <a:ext cx="13502388" cy="540982"/>
          </a:xfrm>
          <a:prstGeom prst="rect">
            <a:avLst/>
          </a:prstGeom>
        </p:spPr>
        <p:txBody>
          <a:bodyPr lIns="0" tIns="0" rIns="0" bIns="0" rtlCol="0" anchor="t">
            <a:spAutoFit/>
          </a:bodyPr>
          <a:lstStyle/>
          <a:p>
            <a:pPr algn="ctr">
              <a:lnSpc>
                <a:spcPts val="4539"/>
              </a:lnSpc>
            </a:pPr>
            <a:r>
              <a:rPr lang="en-US" sz="3600" dirty="0">
                <a:solidFill>
                  <a:srgbClr val="000000"/>
                </a:solidFill>
                <a:latin typeface="Times New Roman" panose="02020603050405020304" pitchFamily="18" charset="0"/>
                <a:ea typeface="Canva Sans"/>
                <a:cs typeface="Times New Roman" panose="02020603050405020304" pitchFamily="18" charset="0"/>
                <a:sym typeface="Canva Sans"/>
              </a:rPr>
              <a:t> A verification email will be sent to the registered email id</a:t>
            </a:r>
          </a:p>
        </p:txBody>
      </p:sp>
      <p:pic>
        <p:nvPicPr>
          <p:cNvPr id="5" name="Picture 2" descr="Infosys Springboard">
            <a:extLst>
              <a:ext uri="{FF2B5EF4-FFF2-40B4-BE49-F238E27FC236}">
                <a16:creationId xmlns:a16="http://schemas.microsoft.com/office/drawing/2014/main" id="{D7CB7705-48EE-56FE-A868-95E7ABCA2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8600" y="30593"/>
            <a:ext cx="4864180" cy="858377"/>
          </a:xfrm>
          <a:prstGeom prst="rect">
            <a:avLst/>
          </a:prstGeom>
        </p:spPr>
        <p:txBody>
          <a:bodyPr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OTP Verification</a:t>
            </a:r>
          </a:p>
        </p:txBody>
      </p:sp>
      <p:sp>
        <p:nvSpPr>
          <p:cNvPr id="4" name="TextBox 4"/>
          <p:cNvSpPr txBox="1"/>
          <p:nvPr/>
        </p:nvSpPr>
        <p:spPr>
          <a:xfrm>
            <a:off x="480100" y="8572500"/>
            <a:ext cx="17327799" cy="1127317"/>
          </a:xfrm>
          <a:prstGeom prst="rect">
            <a:avLst/>
          </a:prstGeom>
        </p:spPr>
        <p:txBody>
          <a:bodyPr wrap="square" lIns="0" tIns="0" rIns="0" bIns="0" rtlCol="0" anchor="t">
            <a:spAutoFit/>
          </a:bodyPr>
          <a:lstStyle/>
          <a:p>
            <a:pPr algn="just">
              <a:lnSpc>
                <a:spcPts val="4539"/>
              </a:lnSpc>
            </a:pPr>
            <a:r>
              <a:rPr lang="en-US" sz="3600" dirty="0">
                <a:solidFill>
                  <a:srgbClr val="000000"/>
                </a:solidFill>
                <a:latin typeface="Times New Roman" panose="02020603050405020304" pitchFamily="18" charset="0"/>
                <a:ea typeface="Canva Sans"/>
                <a:cs typeface="Times New Roman" panose="02020603050405020304" pitchFamily="18" charset="0"/>
                <a:sym typeface="Canva Sans"/>
              </a:rPr>
              <a:t>Subsequently, a Verification code will be sent to registered email address to verify identity for password reset.</a:t>
            </a:r>
          </a:p>
        </p:txBody>
      </p:sp>
      <p:pic>
        <p:nvPicPr>
          <p:cNvPr id="6" name="Picture 5">
            <a:extLst>
              <a:ext uri="{FF2B5EF4-FFF2-40B4-BE49-F238E27FC236}">
                <a16:creationId xmlns:a16="http://schemas.microsoft.com/office/drawing/2014/main" id="{2FD2FC88-7ECE-22BD-CCC9-763CB097D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24262"/>
            <a:ext cx="15706435" cy="7548238"/>
          </a:xfrm>
          <a:prstGeom prst="rect">
            <a:avLst/>
          </a:prstGeom>
        </p:spPr>
      </p:pic>
      <p:pic>
        <p:nvPicPr>
          <p:cNvPr id="7" name="Picture 2" descr="Infosys Springboard">
            <a:extLst>
              <a:ext uri="{FF2B5EF4-FFF2-40B4-BE49-F238E27FC236}">
                <a16:creationId xmlns:a16="http://schemas.microsoft.com/office/drawing/2014/main" id="{C211B6C3-F2B2-6345-BC57-A98EFBB35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257300"/>
            <a:ext cx="16002000" cy="7239000"/>
          </a:xfrm>
          <a:custGeom>
            <a:avLst/>
            <a:gdLst/>
            <a:ahLst/>
            <a:cxnLst/>
            <a:rect l="l" t="t" r="r" b="b"/>
            <a:pathLst>
              <a:path w="14939675" h="7058997">
                <a:moveTo>
                  <a:pt x="0" y="0"/>
                </a:moveTo>
                <a:lnTo>
                  <a:pt x="14939676" y="0"/>
                </a:lnTo>
                <a:lnTo>
                  <a:pt x="14939676" y="7058997"/>
                </a:lnTo>
                <a:lnTo>
                  <a:pt x="0" y="705899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170323"/>
            <a:ext cx="3500400"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latin typeface="Times New Roman Bold"/>
                <a:ea typeface="Times New Roman Bold"/>
                <a:cs typeface="Times New Roman Bold"/>
                <a:sym typeface="Times New Roman Bold"/>
              </a:rPr>
              <a:t>Settings</a:t>
            </a:r>
          </a:p>
        </p:txBody>
      </p:sp>
      <p:sp>
        <p:nvSpPr>
          <p:cNvPr id="4" name="TextBox 4"/>
          <p:cNvSpPr txBox="1"/>
          <p:nvPr/>
        </p:nvSpPr>
        <p:spPr>
          <a:xfrm>
            <a:off x="2514600" y="8656340"/>
            <a:ext cx="15354301" cy="1203919"/>
          </a:xfrm>
          <a:prstGeom prst="rect">
            <a:avLst/>
          </a:prstGeom>
        </p:spPr>
        <p:txBody>
          <a:bodyPr wrap="square" lIns="0" tIns="0" rIns="0" bIns="0" rtlCol="0" anchor="t">
            <a:spAutoFit/>
          </a:bodyPr>
          <a:lstStyle/>
          <a:p>
            <a:pPr algn="ctr">
              <a:lnSpc>
                <a:spcPts val="4857"/>
              </a:lnSpc>
            </a:pPr>
            <a:r>
              <a:rPr lang="en-US" sz="3469" b="1" dirty="0">
                <a:solidFill>
                  <a:srgbClr val="000000"/>
                </a:solidFill>
                <a:latin typeface="Times New Roman" panose="02020603050405020304" pitchFamily="18" charset="0"/>
                <a:ea typeface="Canva Sans Bold"/>
                <a:cs typeface="Times New Roman" panose="02020603050405020304" pitchFamily="18" charset="0"/>
                <a:sym typeface="Canva Sans Bold"/>
              </a:rPr>
              <a:t>Profile Management</a:t>
            </a:r>
          </a:p>
          <a:p>
            <a:pPr algn="just">
              <a:lnSpc>
                <a:spcPts val="4857"/>
              </a:lnSpc>
            </a:pPr>
            <a:r>
              <a:rPr lang="en-US" sz="3469" dirty="0">
                <a:solidFill>
                  <a:srgbClr val="000000"/>
                </a:solidFill>
                <a:latin typeface="Times New Roman" panose="02020603050405020304" pitchFamily="18" charset="0"/>
                <a:ea typeface="Canva Sans Bold"/>
                <a:cs typeface="Times New Roman" panose="02020603050405020304" pitchFamily="18" charset="0"/>
                <a:sym typeface="Canva Sans Bold"/>
              </a:rPr>
              <a:t>Upload, update, or delete your profile image to personalize your account.</a:t>
            </a:r>
            <a:endParaRPr lang="en-US" sz="3469"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pic>
        <p:nvPicPr>
          <p:cNvPr id="5" name="Picture 2" descr="Infosys Springboard">
            <a:extLst>
              <a:ext uri="{FF2B5EF4-FFF2-40B4-BE49-F238E27FC236}">
                <a16:creationId xmlns:a16="http://schemas.microsoft.com/office/drawing/2014/main" id="{0595380B-13AA-C0DE-BA46-2AD7A8620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300" y="1261765"/>
            <a:ext cx="15201900" cy="6891635"/>
          </a:xfrm>
          <a:custGeom>
            <a:avLst/>
            <a:gdLst/>
            <a:ahLst/>
            <a:cxnLst/>
            <a:rect l="l" t="t" r="r" b="b"/>
            <a:pathLst>
              <a:path w="14920688" h="7058997">
                <a:moveTo>
                  <a:pt x="0" y="0"/>
                </a:moveTo>
                <a:lnTo>
                  <a:pt x="14920689" y="0"/>
                </a:lnTo>
                <a:lnTo>
                  <a:pt x="14920689" y="7058996"/>
                </a:lnTo>
                <a:lnTo>
                  <a:pt x="0" y="705899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04800" y="27036"/>
            <a:ext cx="4130885"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Settings</a:t>
            </a:r>
          </a:p>
        </p:txBody>
      </p:sp>
      <p:sp>
        <p:nvSpPr>
          <p:cNvPr id="4" name="TextBox 4"/>
          <p:cNvSpPr txBox="1"/>
          <p:nvPr/>
        </p:nvSpPr>
        <p:spPr>
          <a:xfrm>
            <a:off x="762000" y="8191500"/>
            <a:ext cx="16154400" cy="1846659"/>
          </a:xfrm>
          <a:prstGeom prst="rect">
            <a:avLst/>
          </a:prstGeom>
        </p:spPr>
        <p:txBody>
          <a:bodyPr wrap="square" lIns="0" tIns="0" rIns="0" bIns="0" rtlCol="0" anchor="t">
            <a:spAutoFit/>
          </a:bodyPr>
          <a:lstStyle/>
          <a:p>
            <a:pPr algn="ctr">
              <a:lnSpc>
                <a:spcPts val="4849"/>
              </a:lnSpc>
            </a:pPr>
            <a:r>
              <a:rPr lang="en-US" sz="3600" b="1" dirty="0">
                <a:solidFill>
                  <a:srgbClr val="000000"/>
                </a:solidFill>
                <a:latin typeface="Times New Roman" panose="02020603050405020304" pitchFamily="18" charset="0"/>
                <a:ea typeface="Canva Sans Bold"/>
                <a:cs typeface="Times New Roman" panose="02020603050405020304" pitchFamily="18" charset="0"/>
                <a:sym typeface="Canva Sans Bold"/>
              </a:rPr>
              <a:t>Password Management:</a:t>
            </a:r>
          </a:p>
          <a:p>
            <a:pPr algn="l">
              <a:lnSpc>
                <a:spcPts val="4849"/>
              </a:lnSpc>
            </a:pPr>
            <a:r>
              <a:rPr lang="en-US" sz="3400" dirty="0">
                <a:latin typeface="Times New Roman" panose="02020603050405020304" pitchFamily="18" charset="0"/>
                <a:cs typeface="Times New Roman" panose="02020603050405020304" pitchFamily="18" charset="0"/>
              </a:rPr>
              <a:t>Verify your identity by entering the current password, set a new secure password, and click "Update" to save the changes.</a:t>
            </a:r>
            <a:endParaRPr lang="en-US" sz="34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pic>
        <p:nvPicPr>
          <p:cNvPr id="5" name="Picture 2" descr="Infosys Springboard">
            <a:extLst>
              <a:ext uri="{FF2B5EF4-FFF2-40B4-BE49-F238E27FC236}">
                <a16:creationId xmlns:a16="http://schemas.microsoft.com/office/drawing/2014/main" id="{1C67C002-2BF8-0341-815D-E81B0689A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4BA3B-82CC-01EF-0FCF-77418C5BA6FF}"/>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26AABE7E-8D1F-4A14-6D4B-9C0D158D9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B6893F-44D0-E9EB-587C-8D74E1E688AF}"/>
              </a:ext>
            </a:extLst>
          </p:cNvPr>
          <p:cNvSpPr txBox="1"/>
          <p:nvPr/>
        </p:nvSpPr>
        <p:spPr>
          <a:xfrm>
            <a:off x="457200" y="42565"/>
            <a:ext cx="40386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23855D9-4378-4710-C074-D277A8C8F3B4}"/>
              </a:ext>
            </a:extLst>
          </p:cNvPr>
          <p:cNvPicPr>
            <a:picLocks noChangeAspect="1"/>
          </p:cNvPicPr>
          <p:nvPr/>
        </p:nvPicPr>
        <p:blipFill>
          <a:blip r:embed="rId3"/>
          <a:stretch>
            <a:fillRect/>
          </a:stretch>
        </p:blipFill>
        <p:spPr>
          <a:xfrm>
            <a:off x="762000" y="968301"/>
            <a:ext cx="16383000" cy="8025011"/>
          </a:xfrm>
          <a:prstGeom prst="rect">
            <a:avLst/>
          </a:prstGeom>
        </p:spPr>
      </p:pic>
      <p:sp>
        <p:nvSpPr>
          <p:cNvPr id="9" name="TextBox 8">
            <a:extLst>
              <a:ext uri="{FF2B5EF4-FFF2-40B4-BE49-F238E27FC236}">
                <a16:creationId xmlns:a16="http://schemas.microsoft.com/office/drawing/2014/main" id="{9BDFD86D-4BE2-36CF-0376-D91AFE43A129}"/>
              </a:ext>
            </a:extLst>
          </p:cNvPr>
          <p:cNvSpPr txBox="1"/>
          <p:nvPr/>
        </p:nvSpPr>
        <p:spPr>
          <a:xfrm>
            <a:off x="457200" y="8993312"/>
            <a:ext cx="17678400"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This is the dashboard view, which includes the following components: Income, Expense, Cash in hand, Number of transactions, an Expense Chart, and a Budget-Setting.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79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87E50-FE7A-37F5-720D-53ECB0D8FB16}"/>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A06CBFA8-F836-CA7E-74A4-4DFD5E318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1F9595-13FF-1962-10E2-FD1F1C3397ED}"/>
              </a:ext>
            </a:extLst>
          </p:cNvPr>
          <p:cNvSpPr txBox="1"/>
          <p:nvPr/>
        </p:nvSpPr>
        <p:spPr>
          <a:xfrm>
            <a:off x="457200" y="42565"/>
            <a:ext cx="109728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 Generation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7281ED-0AF7-842B-4FFE-0B8F07DD34C9}"/>
              </a:ext>
            </a:extLst>
          </p:cNvPr>
          <p:cNvSpPr txBox="1"/>
          <p:nvPr/>
        </p:nvSpPr>
        <p:spPr>
          <a:xfrm>
            <a:off x="521110" y="7810500"/>
            <a:ext cx="16078200" cy="2246769"/>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Upon clicking "Generate Report," a PDF is generated containing the following:</a:t>
            </a:r>
          </a:p>
          <a:p>
            <a:pPr algn="just"/>
            <a:r>
              <a:rPr lang="en-US" sz="2800" b="1" dirty="0">
                <a:latin typeface="Times New Roman" panose="02020603050405020304" pitchFamily="18" charset="0"/>
                <a:cs typeface="Times New Roman" panose="02020603050405020304" pitchFamily="18" charset="0"/>
              </a:rPr>
              <a:t>Dashboard Overview</a:t>
            </a:r>
            <a:r>
              <a:rPr lang="en-US" sz="2800" dirty="0">
                <a:latin typeface="Times New Roman" panose="02020603050405020304" pitchFamily="18" charset="0"/>
                <a:cs typeface="Times New Roman" panose="02020603050405020304" pitchFamily="18" charset="0"/>
              </a:rPr>
              <a:t>: A summary of key financial metrics.</a:t>
            </a:r>
          </a:p>
          <a:p>
            <a:pPr algn="just"/>
            <a:r>
              <a:rPr lang="en-US" sz="2800" b="1" dirty="0">
                <a:latin typeface="Times New Roman" panose="02020603050405020304" pitchFamily="18" charset="0"/>
                <a:cs typeface="Times New Roman" panose="02020603050405020304" pitchFamily="18" charset="0"/>
              </a:rPr>
              <a:t>Budget Overview</a:t>
            </a:r>
            <a:r>
              <a:rPr lang="en-US" sz="2800" dirty="0">
                <a:latin typeface="Times New Roman" panose="02020603050405020304" pitchFamily="18" charset="0"/>
                <a:cs typeface="Times New Roman" panose="02020603050405020304" pitchFamily="18" charset="0"/>
              </a:rPr>
              <a:t>: Insights into budget allocation and utilization.</a:t>
            </a:r>
          </a:p>
          <a:p>
            <a:pPr algn="just"/>
            <a:r>
              <a:rPr lang="en-US" sz="2800" b="1" dirty="0">
                <a:latin typeface="Times New Roman" panose="02020603050405020304" pitchFamily="18" charset="0"/>
                <a:cs typeface="Times New Roman" panose="02020603050405020304" pitchFamily="18" charset="0"/>
              </a:rPr>
              <a:t>Category Expense Chart</a:t>
            </a:r>
            <a:r>
              <a:rPr lang="en-US" sz="2800" dirty="0">
                <a:latin typeface="Times New Roman" panose="02020603050405020304" pitchFamily="18" charset="0"/>
                <a:cs typeface="Times New Roman" panose="02020603050405020304" pitchFamily="18" charset="0"/>
              </a:rPr>
              <a:t>: A visual breakdown of expenses by category.</a:t>
            </a:r>
          </a:p>
          <a:p>
            <a:pPr algn="just"/>
            <a:r>
              <a:rPr lang="en-US" sz="2800" b="1" dirty="0">
                <a:latin typeface="Times New Roman" panose="02020603050405020304" pitchFamily="18" charset="0"/>
                <a:cs typeface="Times New Roman" panose="02020603050405020304" pitchFamily="18" charset="0"/>
              </a:rPr>
              <a:t>Transaction History</a:t>
            </a:r>
            <a:r>
              <a:rPr lang="en-US" sz="2800" dirty="0">
                <a:latin typeface="Times New Roman" panose="02020603050405020304" pitchFamily="18" charset="0"/>
                <a:cs typeface="Times New Roman" panose="02020603050405020304" pitchFamily="18" charset="0"/>
              </a:rPr>
              <a:t>: A detailed record of transactions for the selected month.</a:t>
            </a:r>
          </a:p>
        </p:txBody>
      </p:sp>
      <p:pic>
        <p:nvPicPr>
          <p:cNvPr id="6" name="Picture 5">
            <a:extLst>
              <a:ext uri="{FF2B5EF4-FFF2-40B4-BE49-F238E27FC236}">
                <a16:creationId xmlns:a16="http://schemas.microsoft.com/office/drawing/2014/main" id="{8C56BCA8-E640-E9AD-B80E-E5CBE3E815B4}"/>
              </a:ext>
            </a:extLst>
          </p:cNvPr>
          <p:cNvPicPr>
            <a:picLocks noChangeAspect="1"/>
          </p:cNvPicPr>
          <p:nvPr/>
        </p:nvPicPr>
        <p:blipFill>
          <a:blip r:embed="rId3"/>
          <a:stretch>
            <a:fillRect/>
          </a:stretch>
        </p:blipFill>
        <p:spPr>
          <a:xfrm>
            <a:off x="597310" y="935117"/>
            <a:ext cx="15925800" cy="6646783"/>
          </a:xfrm>
          <a:prstGeom prst="rect">
            <a:avLst/>
          </a:prstGeom>
        </p:spPr>
      </p:pic>
    </p:spTree>
    <p:extLst>
      <p:ext uri="{BB962C8B-B14F-4D97-AF65-F5344CB8AC3E}">
        <p14:creationId xmlns:p14="http://schemas.microsoft.com/office/powerpoint/2010/main" val="105318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C7C01-A397-E19C-69FD-8D958F4CDEAE}"/>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5D4DC83C-DD10-8D41-19A2-A25E98724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9AF555-01B7-2D66-6A70-051A053E1CBC}"/>
              </a:ext>
            </a:extLst>
          </p:cNvPr>
          <p:cNvSpPr txBox="1"/>
          <p:nvPr/>
        </p:nvSpPr>
        <p:spPr>
          <a:xfrm>
            <a:off x="304800" y="205889"/>
            <a:ext cx="57912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Setting</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D580EA-FA96-C9AF-1450-A494E6C3909E}"/>
              </a:ext>
            </a:extLst>
          </p:cNvPr>
          <p:cNvSpPr txBox="1"/>
          <p:nvPr/>
        </p:nvSpPr>
        <p:spPr>
          <a:xfrm>
            <a:off x="514350" y="8801100"/>
            <a:ext cx="17259300"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This section allows users to define financial goals, track progress, and maintain accountability. Set specific targets for savings, expenses, or investments and monitor your journey toward achieving them with detailed insights and updates.</a:t>
            </a: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AE117B-808E-3CB3-B642-A4D3CF98F5AF}"/>
              </a:ext>
            </a:extLst>
          </p:cNvPr>
          <p:cNvPicPr>
            <a:picLocks noChangeAspect="1"/>
          </p:cNvPicPr>
          <p:nvPr/>
        </p:nvPicPr>
        <p:blipFill>
          <a:blip r:embed="rId3"/>
          <a:stretch>
            <a:fillRect/>
          </a:stretch>
        </p:blipFill>
        <p:spPr>
          <a:xfrm>
            <a:off x="1028700" y="1234877"/>
            <a:ext cx="16230600" cy="7048787"/>
          </a:xfrm>
          <a:prstGeom prst="rect">
            <a:avLst/>
          </a:prstGeom>
        </p:spPr>
      </p:pic>
    </p:spTree>
    <p:extLst>
      <p:ext uri="{BB962C8B-B14F-4D97-AF65-F5344CB8AC3E}">
        <p14:creationId xmlns:p14="http://schemas.microsoft.com/office/powerpoint/2010/main" val="105487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031616629"/>
              </p:ext>
            </p:extLst>
          </p:nvPr>
        </p:nvGraphicFramePr>
        <p:xfrm>
          <a:off x="1066800" y="1104900"/>
          <a:ext cx="15790793" cy="8801097"/>
        </p:xfrm>
        <a:graphic>
          <a:graphicData uri="http://schemas.openxmlformats.org/drawingml/2006/table">
            <a:tbl>
              <a:tblPr/>
              <a:tblGrid>
                <a:gridCol w="4482114">
                  <a:extLst>
                    <a:ext uri="{9D8B030D-6E8A-4147-A177-3AD203B41FA5}">
                      <a16:colId xmlns:a16="http://schemas.microsoft.com/office/drawing/2014/main" val="20000"/>
                    </a:ext>
                  </a:extLst>
                </a:gridCol>
                <a:gridCol w="6412839">
                  <a:extLst>
                    <a:ext uri="{9D8B030D-6E8A-4147-A177-3AD203B41FA5}">
                      <a16:colId xmlns:a16="http://schemas.microsoft.com/office/drawing/2014/main" val="20001"/>
                    </a:ext>
                  </a:extLst>
                </a:gridCol>
                <a:gridCol w="4895840">
                  <a:extLst>
                    <a:ext uri="{9D8B030D-6E8A-4147-A177-3AD203B41FA5}">
                      <a16:colId xmlns:a16="http://schemas.microsoft.com/office/drawing/2014/main" val="20002"/>
                    </a:ext>
                  </a:extLst>
                </a:gridCol>
              </a:tblGrid>
              <a:tr h="1370510">
                <a:tc>
                  <a:txBody>
                    <a:bodyPr/>
                    <a:lstStyle/>
                    <a:p>
                      <a:pPr algn="ctr">
                        <a:lnSpc>
                          <a:spcPts val="2520"/>
                        </a:lnSpc>
                        <a:defRPr/>
                      </a:pPr>
                      <a:endParaRPr lang="en-US" sz="5000" b="1" dirty="0">
                        <a:latin typeface="Times New Roman" panose="02020603050405020304" pitchFamily="18" charset="0"/>
                        <a:cs typeface="Times New Roman" panose="02020603050405020304" pitchFamily="18" charset="0"/>
                      </a:endParaRPr>
                    </a:p>
                    <a:p>
                      <a:pPr algn="ctr">
                        <a:lnSpc>
                          <a:spcPts val="2520"/>
                        </a:lnSpc>
                        <a:defRPr/>
                      </a:pPr>
                      <a:r>
                        <a:rPr lang="en-US" sz="4800" b="1" dirty="0">
                          <a:solidFill>
                            <a:schemeClr val="tx2"/>
                          </a:solidFill>
                          <a:latin typeface="Times New Roman" panose="02020603050405020304" pitchFamily="18" charset="0"/>
                          <a:cs typeface="Times New Roman" panose="02020603050405020304" pitchFamily="18" charset="0"/>
                        </a:rPr>
                        <a:t>NAME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4800" b="1" dirty="0">
                          <a:solidFill>
                            <a:schemeClr val="tx2"/>
                          </a:solidFill>
                          <a:latin typeface="Times New Roman Bold"/>
                          <a:ea typeface="Times New Roman Bold"/>
                          <a:cs typeface="Times New Roman Bold"/>
                          <a:sym typeface="Times New Roman Bold"/>
                        </a:rPr>
                        <a:t>CONTRIBUTION</a:t>
                      </a:r>
                      <a:endParaRPr lang="en-US" sz="1050" dirty="0">
                        <a:solidFill>
                          <a:schemeClr val="tx2"/>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7000"/>
                        </a:lnSpc>
                        <a:defRPr/>
                      </a:pPr>
                      <a:r>
                        <a:rPr lang="en-US" sz="4800" b="1" dirty="0">
                          <a:solidFill>
                            <a:schemeClr val="tx2"/>
                          </a:solidFill>
                          <a:latin typeface="Times New Roman Bold"/>
                          <a:ea typeface="Times New Roman Bold"/>
                          <a:cs typeface="Times New Roman Bold"/>
                          <a:sym typeface="Times New Roman Bold"/>
                        </a:rPr>
                        <a:t>EMAIL</a:t>
                      </a:r>
                      <a:endParaRPr lang="en-US" sz="1050" dirty="0">
                        <a:solidFill>
                          <a:schemeClr val="tx2"/>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35772">
                <a:tc>
                  <a:txBody>
                    <a:bodyPr/>
                    <a:lstStyle/>
                    <a:p>
                      <a:pPr algn="ctr">
                        <a:lnSpc>
                          <a:spcPts val="4899"/>
                        </a:lnSpc>
                        <a:defRPr/>
                      </a:pPr>
                      <a:r>
                        <a:rPr lang="en-US" sz="3499">
                          <a:solidFill>
                            <a:srgbClr val="000000"/>
                          </a:solidFill>
                          <a:latin typeface="Times New Roman"/>
                          <a:ea typeface="Times New Roman"/>
                          <a:cs typeface="Times New Roman"/>
                          <a:sym typeface="Times New Roman"/>
                        </a:rPr>
                        <a:t>Gokul 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imes New Roman"/>
                          <a:ea typeface="Times New Roman"/>
                          <a:cs typeface="Times New Roman"/>
                          <a:sym typeface="Times New Roman"/>
                        </a:rPr>
                        <a:t>Authentication, Users (Admin part)</a:t>
                      </a:r>
                      <a:endParaRPr lang="en-US" sz="1100"/>
                    </a:p>
                    <a:p>
                      <a:pPr algn="ctr">
                        <a:lnSpc>
                          <a:spcPts val="391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Times New Roman"/>
                          <a:ea typeface="Times New Roman"/>
                          <a:cs typeface="Times New Roman"/>
                          <a:sym typeface="Times New Roman"/>
                        </a:rPr>
                        <a:t>gokulgss567@gmail.com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5772">
                <a:tc>
                  <a:txBody>
                    <a:bodyPr/>
                    <a:lstStyle/>
                    <a:p>
                      <a:pPr algn="ctr">
                        <a:lnSpc>
                          <a:spcPts val="4899"/>
                        </a:lnSpc>
                        <a:defRPr/>
                      </a:pPr>
                      <a:r>
                        <a:rPr lang="en-US" sz="3499">
                          <a:solidFill>
                            <a:srgbClr val="000000"/>
                          </a:solidFill>
                          <a:latin typeface="Times New Roman"/>
                          <a:ea typeface="Times New Roman"/>
                          <a:cs typeface="Times New Roman"/>
                          <a:sym typeface="Times New Roman"/>
                        </a:rPr>
                        <a:t>Chava Pardha Kalyan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Times New Roman"/>
                          <a:ea typeface="Times New Roman"/>
                          <a:cs typeface="Times New Roman"/>
                          <a:sym typeface="Times New Roman"/>
                        </a:rPr>
                        <a:t>Dashboard, Goal Setting</a:t>
                      </a:r>
                      <a:endParaRPr lang="en-US" sz="1100" dirty="0"/>
                    </a:p>
                    <a:p>
                      <a:pPr algn="ctr">
                        <a:lnSpc>
                          <a:spcPts val="3919"/>
                        </a:lnSpc>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Times New Roman"/>
                          <a:ea typeface="Times New Roman"/>
                          <a:cs typeface="Times New Roman"/>
                          <a:sym typeface="Times New Roman"/>
                        </a:rPr>
                        <a:t>pardhakalyan2003@gmail.com</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87499">
                <a:tc>
                  <a:txBody>
                    <a:bodyPr/>
                    <a:lstStyle/>
                    <a:p>
                      <a:pPr algn="ctr">
                        <a:lnSpc>
                          <a:spcPts val="4899"/>
                        </a:lnSpc>
                        <a:defRPr/>
                      </a:pPr>
                      <a:r>
                        <a:rPr lang="en-US" sz="3499">
                          <a:solidFill>
                            <a:srgbClr val="000000"/>
                          </a:solidFill>
                          <a:latin typeface="Times New Roman"/>
                          <a:ea typeface="Times New Roman"/>
                          <a:cs typeface="Times New Roman"/>
                          <a:sym typeface="Times New Roman"/>
                        </a:rPr>
                        <a:t>Arunabha Chatterjee</a:t>
                      </a:r>
                      <a:endParaRPr lang="en-US" sz="1100"/>
                    </a:p>
                    <a:p>
                      <a:pPr algn="ctr">
                        <a:lnSpc>
                          <a:spcPts val="48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Times New Roman"/>
                          <a:ea typeface="Times New Roman"/>
                          <a:cs typeface="Times New Roman"/>
                          <a:sym typeface="Times New Roman"/>
                        </a:rPr>
                        <a:t>New Transaction, Transaction History</a:t>
                      </a:r>
                      <a:endParaRPr lang="en-US" sz="1100" dirty="0"/>
                    </a:p>
                    <a:p>
                      <a:pPr algn="ctr">
                        <a:lnSpc>
                          <a:spcPts val="3919"/>
                        </a:lnSpc>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IN" sz="2800" b="0" i="0" kern="1200" dirty="0">
                          <a:solidFill>
                            <a:schemeClr val="tx1"/>
                          </a:solidFill>
                          <a:effectLst/>
                          <a:latin typeface="Times New Roman" panose="02020603050405020304" pitchFamily="18" charset="0"/>
                          <a:ea typeface="+mn-ea"/>
                          <a:cs typeface="Times New Roman" panose="02020603050405020304" pitchFamily="18" charset="0"/>
                        </a:rPr>
                        <a:t>arunabha6289@gmail.com</a:t>
                      </a:r>
                      <a:endParaRPr lang="en-US" sz="16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35772">
                <a:tc>
                  <a:txBody>
                    <a:bodyPr/>
                    <a:lstStyle/>
                    <a:p>
                      <a:pPr algn="ctr">
                        <a:lnSpc>
                          <a:spcPts val="4899"/>
                        </a:lnSpc>
                        <a:defRPr/>
                      </a:pPr>
                      <a:r>
                        <a:rPr lang="en-US" sz="3499">
                          <a:solidFill>
                            <a:srgbClr val="000000"/>
                          </a:solidFill>
                          <a:latin typeface="Times New Roman"/>
                          <a:ea typeface="Times New Roman"/>
                          <a:cs typeface="Times New Roman"/>
                          <a:sym typeface="Times New Roman"/>
                        </a:rPr>
                        <a:t>Muskan Gupta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imes New Roman"/>
                          <a:ea typeface="Times New Roman"/>
                          <a:cs typeface="Times New Roman"/>
                          <a:sym typeface="Times New Roman"/>
                        </a:rPr>
                        <a:t>Saved Transactions, Statistics</a:t>
                      </a:r>
                      <a:endParaRPr lang="en-US" sz="1100"/>
                    </a:p>
                    <a:p>
                      <a:pPr algn="ctr">
                        <a:lnSpc>
                          <a:spcPts val="391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IN" sz="2800" b="0" i="0" kern="1200" dirty="0">
                          <a:solidFill>
                            <a:schemeClr val="tx1"/>
                          </a:solidFill>
                          <a:effectLst/>
                          <a:latin typeface="Times New Roman" panose="02020603050405020304" pitchFamily="18" charset="0"/>
                          <a:ea typeface="+mn-ea"/>
                          <a:cs typeface="Times New Roman" panose="02020603050405020304" pitchFamily="18" charset="0"/>
                        </a:rPr>
                        <a:t>muskang2898@gmail.com</a:t>
                      </a:r>
                      <a:endParaRPr lang="en-US" sz="16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35772">
                <a:tc>
                  <a:txBody>
                    <a:bodyPr/>
                    <a:lstStyle/>
                    <a:p>
                      <a:pPr algn="ctr">
                        <a:lnSpc>
                          <a:spcPts val="4899"/>
                        </a:lnSpc>
                        <a:defRPr/>
                      </a:pPr>
                      <a:r>
                        <a:rPr lang="en-US" sz="3499">
                          <a:solidFill>
                            <a:srgbClr val="000000"/>
                          </a:solidFill>
                          <a:latin typeface="Times New Roman"/>
                          <a:ea typeface="Times New Roman"/>
                          <a:cs typeface="Times New Roman"/>
                          <a:sym typeface="Times New Roman"/>
                        </a:rPr>
                        <a:t>Sakshi Jadhav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imes New Roman"/>
                          <a:ea typeface="Times New Roman"/>
                          <a:cs typeface="Times New Roman"/>
                          <a:sym typeface="Times New Roman"/>
                        </a:rPr>
                        <a:t>Transactions, Categories, New Category (Admin part)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IN" sz="2800" b="0" i="0" kern="1200" dirty="0">
                          <a:solidFill>
                            <a:schemeClr val="tx1"/>
                          </a:solidFill>
                          <a:effectLst/>
                          <a:latin typeface="Times New Roman" panose="02020603050405020304" pitchFamily="18" charset="0"/>
                          <a:ea typeface="+mn-ea"/>
                          <a:cs typeface="Times New Roman" panose="02020603050405020304" pitchFamily="18" charset="0"/>
                        </a:rPr>
                        <a:t>sakshij1703@gmail.com</a:t>
                      </a:r>
                      <a:endParaRPr lang="en-US" sz="16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457200" y="86620"/>
            <a:ext cx="6546273" cy="741165"/>
          </a:xfrm>
          <a:prstGeom prst="rect">
            <a:avLst/>
          </a:prstGeom>
        </p:spPr>
        <p:txBody>
          <a:bodyPr wrap="square" lIns="0" tIns="0" rIns="0" bIns="0" rtlCol="0" anchor="t">
            <a:spAutoFit/>
          </a:bodyPr>
          <a:lstStyle/>
          <a:p>
            <a:pPr algn="ctr">
              <a:lnSpc>
                <a:spcPts val="6299"/>
              </a:lnSpc>
              <a:spcBef>
                <a:spcPct val="0"/>
              </a:spcBef>
            </a:pPr>
            <a:r>
              <a:rPr lang="en-US" sz="4499" b="1" u="sng" dirty="0">
                <a:solidFill>
                  <a:srgbClr val="C00000"/>
                </a:solidFill>
                <a:latin typeface="Times New Roman Bold"/>
                <a:ea typeface="Times New Roman Bold"/>
                <a:cs typeface="Times New Roman Bold"/>
                <a:sym typeface="Times New Roman Bold"/>
              </a:rPr>
              <a:t>TEAM MEMBERS</a:t>
            </a:r>
          </a:p>
        </p:txBody>
      </p:sp>
      <p:pic>
        <p:nvPicPr>
          <p:cNvPr id="4" name="Picture 2" descr="Infosys Springboard">
            <a:extLst>
              <a:ext uri="{FF2B5EF4-FFF2-40B4-BE49-F238E27FC236}">
                <a16:creationId xmlns:a16="http://schemas.microsoft.com/office/drawing/2014/main" id="{038224C3-5516-BA15-795B-A3CC99B53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92" y="42565"/>
            <a:ext cx="1278007" cy="929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41D1-6A13-CE66-3406-BE844754863F}"/>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344CB9A4-5C75-475F-5EE1-7F17BB3FB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0C2BB5-0AD3-8D60-DC21-1463CAC2F4CB}"/>
              </a:ext>
            </a:extLst>
          </p:cNvPr>
          <p:cNvSpPr txBox="1"/>
          <p:nvPr/>
        </p:nvSpPr>
        <p:spPr>
          <a:xfrm>
            <a:off x="304800" y="205889"/>
            <a:ext cx="92202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Added Notification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DDBB-BA3E-A2A7-327E-32D2F2CDEB84}"/>
              </a:ext>
            </a:extLst>
          </p:cNvPr>
          <p:cNvSpPr txBox="1"/>
          <p:nvPr/>
        </p:nvSpPr>
        <p:spPr>
          <a:xfrm>
            <a:off x="609600" y="9258300"/>
            <a:ext cx="18516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 email notification will be sent whenever a new goal is created, keeping users informed and engaged.</a:t>
            </a:r>
            <a:endParaRPr lang="en-IN"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04910A-C4EC-35C6-AC52-E60736C224A0}"/>
              </a:ext>
            </a:extLst>
          </p:cNvPr>
          <p:cNvPicPr>
            <a:picLocks noChangeAspect="1"/>
          </p:cNvPicPr>
          <p:nvPr/>
        </p:nvPicPr>
        <p:blipFill>
          <a:blip r:embed="rId3"/>
          <a:stretch>
            <a:fillRect/>
          </a:stretch>
        </p:blipFill>
        <p:spPr>
          <a:xfrm>
            <a:off x="1295400" y="1261765"/>
            <a:ext cx="15303647" cy="7538437"/>
          </a:xfrm>
          <a:prstGeom prst="rect">
            <a:avLst/>
          </a:prstGeom>
        </p:spPr>
      </p:pic>
    </p:spTree>
    <p:extLst>
      <p:ext uri="{BB962C8B-B14F-4D97-AF65-F5344CB8AC3E}">
        <p14:creationId xmlns:p14="http://schemas.microsoft.com/office/powerpoint/2010/main" val="112609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9FC1-B651-74E0-E6AC-85F632D11B16}"/>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6FB2E175-A3F7-B020-8F3B-306045C34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62D312-D116-67DC-E012-1582C8A1DF30}"/>
              </a:ext>
            </a:extLst>
          </p:cNvPr>
          <p:cNvPicPr>
            <a:picLocks noChangeAspect="1"/>
          </p:cNvPicPr>
          <p:nvPr/>
        </p:nvPicPr>
        <p:blipFill>
          <a:blip r:embed="rId3"/>
          <a:stretch>
            <a:fillRect/>
          </a:stretch>
        </p:blipFill>
        <p:spPr>
          <a:xfrm>
            <a:off x="1371600" y="1294949"/>
            <a:ext cx="15846250" cy="7204343"/>
          </a:xfrm>
          <a:prstGeom prst="rect">
            <a:avLst/>
          </a:prstGeom>
        </p:spPr>
      </p:pic>
      <p:sp>
        <p:nvSpPr>
          <p:cNvPr id="4" name="TextBox 3">
            <a:extLst>
              <a:ext uri="{FF2B5EF4-FFF2-40B4-BE49-F238E27FC236}">
                <a16:creationId xmlns:a16="http://schemas.microsoft.com/office/drawing/2014/main" id="{B636A1A9-54BF-EC34-B44C-EF937A79DE7F}"/>
              </a:ext>
            </a:extLst>
          </p:cNvPr>
          <p:cNvSpPr txBox="1"/>
          <p:nvPr/>
        </p:nvSpPr>
        <p:spPr>
          <a:xfrm>
            <a:off x="304800" y="205889"/>
            <a:ext cx="57912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Achieved</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C06669D-0439-7192-D52A-C9576DAE6ED4}"/>
              </a:ext>
            </a:extLst>
          </p:cNvPr>
          <p:cNvSpPr txBox="1"/>
          <p:nvPr/>
        </p:nvSpPr>
        <p:spPr>
          <a:xfrm>
            <a:off x="457200" y="8695800"/>
            <a:ext cx="17373600"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Upon goal completion, the "Add Amount" and "Edit" buttons will be disabled, and the user will be congratulated with a personalized message celebrating their achievement.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69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9BEE-5B8A-4554-0FF2-C973ED5A6B82}"/>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3B055DE9-4A61-45FD-902F-D563C6430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87ABAD-BEE4-0A89-6EAD-C9CC92604EE8}"/>
              </a:ext>
            </a:extLst>
          </p:cNvPr>
          <p:cNvSpPr txBox="1"/>
          <p:nvPr/>
        </p:nvSpPr>
        <p:spPr>
          <a:xfrm>
            <a:off x="304800" y="205889"/>
            <a:ext cx="114300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Achievement Notification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85289D7-9D00-8C48-35AB-6FB1A57DD137}"/>
              </a:ext>
            </a:extLst>
          </p:cNvPr>
          <p:cNvSpPr txBox="1"/>
          <p:nvPr/>
        </p:nvSpPr>
        <p:spPr>
          <a:xfrm>
            <a:off x="762000" y="9272250"/>
            <a:ext cx="18516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 email notification will be sent upon its successful completion, keeping users informed and engaged.</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597547-B940-D8CC-076B-3D855FE1460A}"/>
              </a:ext>
            </a:extLst>
          </p:cNvPr>
          <p:cNvPicPr>
            <a:picLocks noChangeAspect="1"/>
          </p:cNvPicPr>
          <p:nvPr/>
        </p:nvPicPr>
        <p:blipFill>
          <a:blip r:embed="rId3"/>
          <a:stretch>
            <a:fillRect/>
          </a:stretch>
        </p:blipFill>
        <p:spPr>
          <a:xfrm>
            <a:off x="1010378" y="1261765"/>
            <a:ext cx="16267244" cy="7435831"/>
          </a:xfrm>
          <a:prstGeom prst="rect">
            <a:avLst/>
          </a:prstGeom>
        </p:spPr>
      </p:pic>
    </p:spTree>
    <p:extLst>
      <p:ext uri="{BB962C8B-B14F-4D97-AF65-F5344CB8AC3E}">
        <p14:creationId xmlns:p14="http://schemas.microsoft.com/office/powerpoint/2010/main" val="386665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AA446-556D-C133-F252-08D739C04262}"/>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6352BEBA-36CF-1CB6-0EEC-440C7E7AD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F83BB0-DB00-2E01-01E3-C7AD7250300C}"/>
              </a:ext>
            </a:extLst>
          </p:cNvPr>
          <p:cNvSpPr txBox="1"/>
          <p:nvPr/>
        </p:nvSpPr>
        <p:spPr>
          <a:xfrm>
            <a:off x="381000" y="208033"/>
            <a:ext cx="10668000" cy="923330"/>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 Validation : Goal Setting</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4BB4963-A349-FB13-DA8F-EA9CAD5C3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9700"/>
            <a:ext cx="17282407" cy="7835172"/>
          </a:xfrm>
          <a:prstGeom prst="rect">
            <a:avLst/>
          </a:prstGeom>
        </p:spPr>
      </p:pic>
    </p:spTree>
    <p:extLst>
      <p:ext uri="{BB962C8B-B14F-4D97-AF65-F5344CB8AC3E}">
        <p14:creationId xmlns:p14="http://schemas.microsoft.com/office/powerpoint/2010/main" val="25107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1B821-6C68-83E0-24EE-EF5B8E5C4480}"/>
              </a:ext>
            </a:extLst>
          </p:cNvPr>
          <p:cNvSpPr txBox="1"/>
          <p:nvPr/>
        </p:nvSpPr>
        <p:spPr>
          <a:xfrm>
            <a:off x="442452" y="328676"/>
            <a:ext cx="54864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Transactions</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0489D7-0409-2D9A-275E-7D43B5D8B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526" y="1428282"/>
            <a:ext cx="16092947" cy="7102119"/>
          </a:xfrm>
          <a:prstGeom prst="rect">
            <a:avLst/>
          </a:prstGeom>
          <a:ln>
            <a:noFill/>
          </a:ln>
        </p:spPr>
      </p:pic>
      <p:sp>
        <p:nvSpPr>
          <p:cNvPr id="2" name="TextBox 1">
            <a:extLst>
              <a:ext uri="{FF2B5EF4-FFF2-40B4-BE49-F238E27FC236}">
                <a16:creationId xmlns:a16="http://schemas.microsoft.com/office/drawing/2014/main" id="{FE147AB9-691D-9894-7F3A-B4D36C942A14}"/>
              </a:ext>
            </a:extLst>
          </p:cNvPr>
          <p:cNvSpPr txBox="1"/>
          <p:nvPr/>
        </p:nvSpPr>
        <p:spPr>
          <a:xfrm>
            <a:off x="442452" y="8530401"/>
            <a:ext cx="17388348"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We offer two types of transactions: Expense and Income, each with different categories to organize and track financial activities effectively.</a:t>
            </a:r>
            <a:endParaRPr lang="en-IN" sz="3200" dirty="0">
              <a:latin typeface="Times New Roman" panose="02020603050405020304" pitchFamily="18" charset="0"/>
              <a:cs typeface="Times New Roman" panose="02020603050405020304" pitchFamily="18" charset="0"/>
            </a:endParaRPr>
          </a:p>
        </p:txBody>
      </p:sp>
      <p:pic>
        <p:nvPicPr>
          <p:cNvPr id="3" name="Picture 2" descr="Infosys Springboard">
            <a:extLst>
              <a:ext uri="{FF2B5EF4-FFF2-40B4-BE49-F238E27FC236}">
                <a16:creationId xmlns:a16="http://schemas.microsoft.com/office/drawing/2014/main" id="{9D8826FA-3E71-0872-A234-92F0767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BA845-E1FA-770B-FC29-7709C32C769A}"/>
              </a:ext>
            </a:extLst>
          </p:cNvPr>
          <p:cNvSpPr txBox="1"/>
          <p:nvPr/>
        </p:nvSpPr>
        <p:spPr>
          <a:xfrm>
            <a:off x="435078" y="205889"/>
            <a:ext cx="8141109"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Adding New Transaction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2F686F-930E-0BF1-BAEB-D0899D6CA6F2}"/>
              </a:ext>
            </a:extLst>
          </p:cNvPr>
          <p:cNvPicPr>
            <a:picLocks noChangeAspect="1"/>
          </p:cNvPicPr>
          <p:nvPr/>
        </p:nvPicPr>
        <p:blipFill>
          <a:blip r:embed="rId3">
            <a:extLst>
              <a:ext uri="{28A0092B-C50C-407E-A947-70E740481C1C}">
                <a14:useLocalDpi xmlns:a14="http://schemas.microsoft.com/office/drawing/2010/main" val="0"/>
              </a:ext>
            </a:extLst>
          </a:blip>
          <a:srcRect r="1174"/>
          <a:stretch/>
        </p:blipFill>
        <p:spPr>
          <a:xfrm>
            <a:off x="840658" y="1474996"/>
            <a:ext cx="16532941" cy="7194984"/>
          </a:xfrm>
          <a:prstGeom prst="rect">
            <a:avLst/>
          </a:prstGeom>
        </p:spPr>
      </p:pic>
      <p:sp>
        <p:nvSpPr>
          <p:cNvPr id="3" name="TextBox 2">
            <a:extLst>
              <a:ext uri="{FF2B5EF4-FFF2-40B4-BE49-F238E27FC236}">
                <a16:creationId xmlns:a16="http://schemas.microsoft.com/office/drawing/2014/main" id="{EEBDDD80-F337-CA11-2444-5702F4DC7A51}"/>
              </a:ext>
            </a:extLst>
          </p:cNvPr>
          <p:cNvSpPr txBox="1"/>
          <p:nvPr/>
        </p:nvSpPr>
        <p:spPr>
          <a:xfrm>
            <a:off x="442452" y="8807012"/>
            <a:ext cx="17159748"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Users can add transactions by providing detailed information, including the type, category, amount, date, and description, ensuring accurate financial tracking.</a:t>
            </a:r>
            <a:endParaRPr lang="en-IN" sz="2800" dirty="0">
              <a:latin typeface="Times New Roman" panose="02020603050405020304" pitchFamily="18" charset="0"/>
              <a:cs typeface="Times New Roman" panose="02020603050405020304" pitchFamily="18" charset="0"/>
            </a:endParaRPr>
          </a:p>
        </p:txBody>
      </p:sp>
      <p:pic>
        <p:nvPicPr>
          <p:cNvPr id="5" name="Picture 2" descr="Infosys Springboard">
            <a:extLst>
              <a:ext uri="{FF2B5EF4-FFF2-40B4-BE49-F238E27FC236}">
                <a16:creationId xmlns:a16="http://schemas.microsoft.com/office/drawing/2014/main" id="{1C6C32D7-36EE-8527-11B2-C2700BDDD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920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5F634-EA65-26A3-89C8-4891514F95BA}"/>
              </a:ext>
            </a:extLst>
          </p:cNvPr>
          <p:cNvSpPr txBox="1"/>
          <p:nvPr/>
        </p:nvSpPr>
        <p:spPr>
          <a:xfrm>
            <a:off x="346592" y="205889"/>
            <a:ext cx="10923634"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New Transaction Added Notification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02F494-03FB-1C68-5FFA-5A9240E1D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6" y="1174081"/>
            <a:ext cx="15382563" cy="6975215"/>
          </a:xfrm>
          <a:prstGeom prst="rect">
            <a:avLst/>
          </a:prstGeom>
        </p:spPr>
      </p:pic>
      <p:sp>
        <p:nvSpPr>
          <p:cNvPr id="3" name="TextBox 2">
            <a:extLst>
              <a:ext uri="{FF2B5EF4-FFF2-40B4-BE49-F238E27FC236}">
                <a16:creationId xmlns:a16="http://schemas.microsoft.com/office/drawing/2014/main" id="{DB737743-7D11-0EFA-2943-C8FB99A5B98E}"/>
              </a:ext>
            </a:extLst>
          </p:cNvPr>
          <p:cNvSpPr txBox="1"/>
          <p:nvPr/>
        </p:nvSpPr>
        <p:spPr>
          <a:xfrm>
            <a:off x="184355" y="8820531"/>
            <a:ext cx="18135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 email notification will be sent whenever a new transaction is made, keeping users informed and engaged.</a:t>
            </a:r>
            <a:endParaRPr lang="en-IN" sz="3200" dirty="0">
              <a:latin typeface="Times New Roman" panose="02020603050405020304" pitchFamily="18" charset="0"/>
              <a:cs typeface="Times New Roman" panose="02020603050405020304" pitchFamily="18" charset="0"/>
            </a:endParaRPr>
          </a:p>
        </p:txBody>
      </p:sp>
      <p:pic>
        <p:nvPicPr>
          <p:cNvPr id="5" name="Picture 2" descr="Infosys Springboard">
            <a:extLst>
              <a:ext uri="{FF2B5EF4-FFF2-40B4-BE49-F238E27FC236}">
                <a16:creationId xmlns:a16="http://schemas.microsoft.com/office/drawing/2014/main" id="{6FC46090-31BE-A66B-DEBF-342CC3464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842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C736E-1459-8294-396F-F639370B6AD8}"/>
              </a:ext>
            </a:extLst>
          </p:cNvPr>
          <p:cNvSpPr txBox="1"/>
          <p:nvPr/>
        </p:nvSpPr>
        <p:spPr>
          <a:xfrm>
            <a:off x="304800" y="148502"/>
            <a:ext cx="6223815"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Transaction History</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B2C52C-0771-0835-B334-5665CDDCE911}"/>
              </a:ext>
            </a:extLst>
          </p:cNvPr>
          <p:cNvPicPr>
            <a:picLocks noChangeAspect="1"/>
          </p:cNvPicPr>
          <p:nvPr/>
        </p:nvPicPr>
        <p:blipFill>
          <a:blip r:embed="rId2">
            <a:extLst>
              <a:ext uri="{28A0092B-C50C-407E-A947-70E740481C1C}">
                <a14:useLocalDpi xmlns:a14="http://schemas.microsoft.com/office/drawing/2010/main" val="0"/>
              </a:ext>
            </a:extLst>
          </a:blip>
          <a:srcRect r="774"/>
          <a:stretch/>
        </p:blipFill>
        <p:spPr>
          <a:xfrm>
            <a:off x="412955" y="1240593"/>
            <a:ext cx="17201764" cy="7090269"/>
          </a:xfrm>
          <a:prstGeom prst="rect">
            <a:avLst/>
          </a:prstGeom>
        </p:spPr>
      </p:pic>
      <p:sp>
        <p:nvSpPr>
          <p:cNvPr id="3" name="TextBox 2">
            <a:extLst>
              <a:ext uri="{FF2B5EF4-FFF2-40B4-BE49-F238E27FC236}">
                <a16:creationId xmlns:a16="http://schemas.microsoft.com/office/drawing/2014/main" id="{814CB46A-09D6-B846-D2E5-687FAF5C3856}"/>
              </a:ext>
            </a:extLst>
          </p:cNvPr>
          <p:cNvSpPr txBox="1"/>
          <p:nvPr/>
        </p:nvSpPr>
        <p:spPr>
          <a:xfrm>
            <a:off x="442452" y="8530401"/>
            <a:ext cx="17693148"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Users can view and manage their transactions through the </a:t>
            </a:r>
            <a:r>
              <a:rPr lang="en-US" sz="3200" b="1" dirty="0">
                <a:latin typeface="Times New Roman" panose="02020603050405020304" pitchFamily="18" charset="0"/>
                <a:cs typeface="Times New Roman" panose="02020603050405020304" pitchFamily="18" charset="0"/>
              </a:rPr>
              <a:t>Transaction History</a:t>
            </a:r>
            <a:r>
              <a:rPr lang="en-US" sz="3200" dirty="0">
                <a:latin typeface="Times New Roman" panose="02020603050405020304" pitchFamily="18" charset="0"/>
                <a:cs typeface="Times New Roman" panose="02020603050405020304" pitchFamily="18" charset="0"/>
              </a:rPr>
              <a:t>, which provides a detailed and organized record of all financial activities.</a:t>
            </a:r>
            <a:endParaRPr lang="en-US" sz="2800" dirty="0">
              <a:latin typeface="Times New Roman" panose="02020603050405020304" pitchFamily="18" charset="0"/>
              <a:cs typeface="Times New Roman" panose="02020603050405020304" pitchFamily="18" charset="0"/>
            </a:endParaRPr>
          </a:p>
        </p:txBody>
      </p:sp>
      <p:pic>
        <p:nvPicPr>
          <p:cNvPr id="5" name="Picture 2" descr="Infosys Springboard">
            <a:extLst>
              <a:ext uri="{FF2B5EF4-FFF2-40B4-BE49-F238E27FC236}">
                <a16:creationId xmlns:a16="http://schemas.microsoft.com/office/drawing/2014/main" id="{ABBF067E-4A8A-4C98-087F-EE11929DD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936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76F4B-3379-4E7F-3724-1988DA915175}"/>
              </a:ext>
            </a:extLst>
          </p:cNvPr>
          <p:cNvSpPr txBox="1"/>
          <p:nvPr/>
        </p:nvSpPr>
        <p:spPr>
          <a:xfrm>
            <a:off x="353965" y="221278"/>
            <a:ext cx="12523834" cy="861774"/>
          </a:xfrm>
          <a:prstGeom prst="rect">
            <a:avLst/>
          </a:prstGeom>
          <a:noFill/>
        </p:spPr>
        <p:txBody>
          <a:bodyPr wrap="square" rtlCol="0">
            <a:spAutoFit/>
          </a:bodyPr>
          <a:lstStyle/>
          <a:p>
            <a:r>
              <a:rPr lang="en-US" sz="5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Apply Filter for Searching Transactions</a:t>
            </a:r>
            <a:endParaRPr lang="en-IN" sz="5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062B1D5-0FB6-7293-314B-42E852D3A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5" y="1322461"/>
            <a:ext cx="15901694" cy="7157861"/>
          </a:xfrm>
          <a:prstGeom prst="rect">
            <a:avLst/>
          </a:prstGeom>
        </p:spPr>
      </p:pic>
      <p:sp>
        <p:nvSpPr>
          <p:cNvPr id="3" name="TextBox 2">
            <a:extLst>
              <a:ext uri="{FF2B5EF4-FFF2-40B4-BE49-F238E27FC236}">
                <a16:creationId xmlns:a16="http://schemas.microsoft.com/office/drawing/2014/main" id="{A39B9E6A-2C83-C5FE-40D6-EB8F6AF3DB99}"/>
              </a:ext>
            </a:extLst>
          </p:cNvPr>
          <p:cNvSpPr txBox="1"/>
          <p:nvPr/>
        </p:nvSpPr>
        <p:spPr>
          <a:xfrm>
            <a:off x="152400" y="8530401"/>
            <a:ext cx="18135600"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Users can refine their search or locate specific transactions using filtering and search functionalities within the </a:t>
            </a:r>
            <a:r>
              <a:rPr lang="en-US" sz="3200" b="1" dirty="0">
                <a:latin typeface="Times New Roman" panose="02020603050405020304" pitchFamily="18" charset="0"/>
                <a:cs typeface="Times New Roman" panose="02020603050405020304" pitchFamily="18" charset="0"/>
              </a:rPr>
              <a:t>Transaction History</a:t>
            </a:r>
            <a:r>
              <a:rPr lang="en-US" sz="3200" dirty="0">
                <a:latin typeface="Times New Roman" panose="02020603050405020304" pitchFamily="18" charset="0"/>
                <a:cs typeface="Times New Roman" panose="02020603050405020304" pitchFamily="18" charset="0"/>
              </a:rPr>
              <a:t> section.</a:t>
            </a:r>
            <a:endParaRPr lang="en-US" sz="2800" dirty="0">
              <a:latin typeface="Times New Roman" panose="02020603050405020304" pitchFamily="18" charset="0"/>
              <a:cs typeface="Times New Roman" panose="02020603050405020304" pitchFamily="18" charset="0"/>
            </a:endParaRPr>
          </a:p>
        </p:txBody>
      </p:sp>
      <p:pic>
        <p:nvPicPr>
          <p:cNvPr id="5" name="Picture 2" descr="Infosys Springboard">
            <a:extLst>
              <a:ext uri="{FF2B5EF4-FFF2-40B4-BE49-F238E27FC236}">
                <a16:creationId xmlns:a16="http://schemas.microsoft.com/office/drawing/2014/main" id="{D6423AC9-3B69-0F71-873A-06F920502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10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66081-1FBE-E7BC-DFC2-063915602735}"/>
              </a:ext>
            </a:extLst>
          </p:cNvPr>
          <p:cNvSpPr txBox="1"/>
          <p:nvPr/>
        </p:nvSpPr>
        <p:spPr>
          <a:xfrm>
            <a:off x="353966" y="389251"/>
            <a:ext cx="11380834" cy="861774"/>
          </a:xfrm>
          <a:prstGeom prst="rect">
            <a:avLst/>
          </a:prstGeom>
          <a:noFill/>
        </p:spPr>
        <p:txBody>
          <a:bodyPr wrap="square" rtlCol="0">
            <a:spAutoFit/>
          </a:bodyPr>
          <a:lstStyle/>
          <a:p>
            <a:r>
              <a:rPr lang="en-US" sz="5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 with Updated Transactions</a:t>
            </a:r>
            <a:endParaRPr lang="en-IN" sz="5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D09ECE-2B13-EFB7-A1BC-22C2EAA51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83" y="1409700"/>
            <a:ext cx="16791034" cy="6857745"/>
          </a:xfrm>
          <a:prstGeom prst="rect">
            <a:avLst/>
          </a:prstGeom>
        </p:spPr>
      </p:pic>
      <p:sp>
        <p:nvSpPr>
          <p:cNvPr id="3" name="TextBox 2">
            <a:extLst>
              <a:ext uri="{FF2B5EF4-FFF2-40B4-BE49-F238E27FC236}">
                <a16:creationId xmlns:a16="http://schemas.microsoft.com/office/drawing/2014/main" id="{CD8748A0-5DC6-6B06-615E-34C1C2C72794}"/>
              </a:ext>
            </a:extLst>
          </p:cNvPr>
          <p:cNvSpPr txBox="1"/>
          <p:nvPr/>
        </p:nvSpPr>
        <p:spPr>
          <a:xfrm>
            <a:off x="449826" y="8728627"/>
            <a:ext cx="17388348" cy="1077218"/>
          </a:xfrm>
          <a:prstGeom prst="rect">
            <a:avLst/>
          </a:prstGeom>
          <a:noFill/>
        </p:spPr>
        <p:txBody>
          <a:bodyPr wrap="square" rtlCol="0">
            <a:spAutoFit/>
          </a:bodyPr>
          <a:lstStyle/>
          <a:p>
            <a:pPr algn="just"/>
            <a:r>
              <a:rPr lang="en-US" sz="3200" dirty="0">
                <a:latin typeface="Times New Roman" panose="02020603050405020304" pitchFamily="18" charset="0"/>
              </a:rPr>
              <a:t>Transactions are seamlessly updated on the dashboard, providing users with a clear and real-time overview of their financial activity.</a:t>
            </a:r>
            <a:endParaRPr lang="en-US" sz="3200" dirty="0"/>
          </a:p>
        </p:txBody>
      </p:sp>
      <p:pic>
        <p:nvPicPr>
          <p:cNvPr id="5" name="Picture 2" descr="Infosys Springboard">
            <a:extLst>
              <a:ext uri="{FF2B5EF4-FFF2-40B4-BE49-F238E27FC236}">
                <a16:creationId xmlns:a16="http://schemas.microsoft.com/office/drawing/2014/main" id="{9773767E-6809-05D3-BD80-1ACB16F1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88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55AD-4565-19B4-A988-61273E6D116B}"/>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EFFD4709-E842-92BD-255F-E30105755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0C8FD6-1BF6-E596-4E76-84498A9074A5}"/>
              </a:ext>
            </a:extLst>
          </p:cNvPr>
          <p:cNvSpPr txBox="1"/>
          <p:nvPr/>
        </p:nvSpPr>
        <p:spPr>
          <a:xfrm>
            <a:off x="381000" y="322458"/>
            <a:ext cx="7010400" cy="1200329"/>
          </a:xfrm>
          <a:prstGeom prst="rect">
            <a:avLst/>
          </a:prstGeom>
          <a:noFill/>
        </p:spPr>
        <p:txBody>
          <a:bodyPr wrap="square" rtlCol="0">
            <a:spAutoFit/>
          </a:bodyPr>
          <a:lstStyle/>
          <a:p>
            <a:r>
              <a:rPr lang="en-US" sz="7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endParaRPr lang="en-IN" sz="7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DF8C451-99E2-FDC8-1C63-B53EAFAC9C10}"/>
              </a:ext>
            </a:extLst>
          </p:cNvPr>
          <p:cNvSpPr txBox="1"/>
          <p:nvPr/>
        </p:nvSpPr>
        <p:spPr>
          <a:xfrm>
            <a:off x="838200" y="1638300"/>
            <a:ext cx="11658600" cy="5499582"/>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Features</a:t>
            </a:r>
          </a:p>
          <a:p>
            <a:pPr marL="571500" indent="-571500">
              <a:lnSpc>
                <a:spcPct val="150000"/>
              </a:lnSpc>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Tools and Technologies</a:t>
            </a:r>
          </a:p>
          <a:p>
            <a:pPr marL="571500" indent="-571500">
              <a:lnSpc>
                <a:spcPct val="150000"/>
              </a:lnSpc>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Database Design</a:t>
            </a:r>
          </a:p>
          <a:p>
            <a:pPr marL="571500" indent="-571500">
              <a:lnSpc>
                <a:spcPct val="150000"/>
              </a:lnSpc>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User features </a:t>
            </a:r>
          </a:p>
          <a:p>
            <a:pPr marL="571500" indent="-571500">
              <a:lnSpc>
                <a:spcPct val="150000"/>
              </a:lnSpc>
              <a:buFont typeface="Arial" panose="020B0604020202020204" pitchFamily="34" charset="0"/>
              <a:buChar char="•"/>
            </a:pPr>
            <a:r>
              <a:rPr lang="en-IN" sz="4800" dirty="0">
                <a:latin typeface="Times New Roman" panose="02020603050405020304" pitchFamily="18" charset="0"/>
                <a:cs typeface="Times New Roman" panose="02020603050405020304" pitchFamily="18" charset="0"/>
              </a:rPr>
              <a:t>Admin features</a:t>
            </a:r>
          </a:p>
        </p:txBody>
      </p:sp>
    </p:spTree>
    <p:extLst>
      <p:ext uri="{BB962C8B-B14F-4D97-AF65-F5344CB8AC3E}">
        <p14:creationId xmlns:p14="http://schemas.microsoft.com/office/powerpoint/2010/main" val="381979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87DC-67B4-8819-AC36-F1D7D79D0817}"/>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1391BB39-7D1C-B0D1-8065-2F01D3677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6B6ECA-2573-F949-EAB5-6DCF7EB8DC7A}"/>
              </a:ext>
            </a:extLst>
          </p:cNvPr>
          <p:cNvPicPr>
            <a:picLocks noChangeAspect="1"/>
          </p:cNvPicPr>
          <p:nvPr/>
        </p:nvPicPr>
        <p:blipFill>
          <a:blip r:embed="rId3"/>
          <a:stretch>
            <a:fillRect/>
          </a:stretch>
        </p:blipFill>
        <p:spPr>
          <a:xfrm>
            <a:off x="734962" y="1513187"/>
            <a:ext cx="16713267" cy="6923053"/>
          </a:xfrm>
          <a:prstGeom prst="rect">
            <a:avLst/>
          </a:prstGeom>
        </p:spPr>
      </p:pic>
      <p:sp>
        <p:nvSpPr>
          <p:cNvPr id="4" name="TextBox 3">
            <a:extLst>
              <a:ext uri="{FF2B5EF4-FFF2-40B4-BE49-F238E27FC236}">
                <a16:creationId xmlns:a16="http://schemas.microsoft.com/office/drawing/2014/main" id="{98107062-DB16-7DC5-0D4A-77D205C02E4F}"/>
              </a:ext>
            </a:extLst>
          </p:cNvPr>
          <p:cNvSpPr txBox="1"/>
          <p:nvPr/>
        </p:nvSpPr>
        <p:spPr>
          <a:xfrm>
            <a:off x="457200" y="255776"/>
            <a:ext cx="88392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New Saved Transaction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6FA6D69-B5C3-8176-6176-FCC1F7296500}"/>
              </a:ext>
            </a:extLst>
          </p:cNvPr>
          <p:cNvSpPr txBox="1"/>
          <p:nvPr/>
        </p:nvSpPr>
        <p:spPr>
          <a:xfrm>
            <a:off x="762001" y="8801100"/>
            <a:ext cx="16916398"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Create and save a new transaction, including details for one-time or recurring expenses and income, for automated tracking and easy management.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612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AB2AC-DF53-424E-D30D-C842848CE599}"/>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20FBF7B6-2999-EA41-B9FE-EAADDB231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E0E4BD-79FC-6017-BEE3-7A5C7E9097B1}"/>
              </a:ext>
            </a:extLst>
          </p:cNvPr>
          <p:cNvSpPr txBox="1"/>
          <p:nvPr/>
        </p:nvSpPr>
        <p:spPr>
          <a:xfrm>
            <a:off x="457200" y="255776"/>
            <a:ext cx="66294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Saved Transactions</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2FC1C7-00A1-F920-013F-14EA9ABAE994}"/>
              </a:ext>
            </a:extLst>
          </p:cNvPr>
          <p:cNvPicPr>
            <a:picLocks noChangeAspect="1"/>
          </p:cNvPicPr>
          <p:nvPr/>
        </p:nvPicPr>
        <p:blipFill>
          <a:blip r:embed="rId3"/>
          <a:stretch>
            <a:fillRect/>
          </a:stretch>
        </p:blipFill>
        <p:spPr>
          <a:xfrm>
            <a:off x="1212247" y="1261765"/>
            <a:ext cx="16085153" cy="7041166"/>
          </a:xfrm>
          <a:prstGeom prst="rect">
            <a:avLst/>
          </a:prstGeom>
        </p:spPr>
      </p:pic>
      <p:sp>
        <p:nvSpPr>
          <p:cNvPr id="8" name="Rectangle 2">
            <a:extLst>
              <a:ext uri="{FF2B5EF4-FFF2-40B4-BE49-F238E27FC236}">
                <a16:creationId xmlns:a16="http://schemas.microsoft.com/office/drawing/2014/main" id="{5A2C95D6-222E-C4F1-40FD-D5D973EC57F8}"/>
              </a:ext>
            </a:extLst>
          </p:cNvPr>
          <p:cNvSpPr>
            <a:spLocks noChangeArrowheads="1"/>
          </p:cNvSpPr>
          <p:nvPr/>
        </p:nvSpPr>
        <p:spPr bwMode="auto">
          <a:xfrm>
            <a:off x="838200" y="8652374"/>
            <a:ext cx="17068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feature allows users to store and automate recurring transactions, ensuring accurate financial tracking. Users can easily manage, edit, or delete saved transactions as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565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937E-4D56-1912-20CF-A37899280129}"/>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FB0A7E9C-0205-ECDC-6C4B-AB83FFC82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A2450F-2A97-7BDE-BB42-540ED9F44B88}"/>
              </a:ext>
            </a:extLst>
          </p:cNvPr>
          <p:cNvPicPr>
            <a:picLocks noChangeAspect="1"/>
          </p:cNvPicPr>
          <p:nvPr/>
        </p:nvPicPr>
        <p:blipFill>
          <a:blip r:embed="rId3"/>
          <a:stretch>
            <a:fillRect/>
          </a:stretch>
        </p:blipFill>
        <p:spPr>
          <a:xfrm>
            <a:off x="533400" y="1261765"/>
            <a:ext cx="17400592" cy="7867776"/>
          </a:xfrm>
          <a:prstGeom prst="rect">
            <a:avLst/>
          </a:prstGeom>
        </p:spPr>
      </p:pic>
      <p:sp>
        <p:nvSpPr>
          <p:cNvPr id="4" name="TextBox 3">
            <a:extLst>
              <a:ext uri="{FF2B5EF4-FFF2-40B4-BE49-F238E27FC236}">
                <a16:creationId xmlns:a16="http://schemas.microsoft.com/office/drawing/2014/main" id="{A68476E1-949F-A51F-3B4D-7F68A3807C53}"/>
              </a:ext>
            </a:extLst>
          </p:cNvPr>
          <p:cNvSpPr txBox="1"/>
          <p:nvPr/>
        </p:nvSpPr>
        <p:spPr>
          <a:xfrm>
            <a:off x="381000" y="237896"/>
            <a:ext cx="11658600" cy="830997"/>
          </a:xfrm>
          <a:prstGeom prst="rect">
            <a:avLst/>
          </a:prstGeom>
          <a:noFill/>
        </p:spPr>
        <p:txBody>
          <a:bodyPr wrap="square" rtlCol="0">
            <a:spAutoFit/>
          </a:bodyPr>
          <a:lstStyle/>
          <a:p>
            <a:r>
              <a:rPr lang="en-US"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 Validation : Saved Transactions</a:t>
            </a:r>
            <a:endParaRPr lang="en-IN"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929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3717-B8FD-F8FC-5E22-E6492E093B47}"/>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1A3283DB-8D3A-CB26-E4AF-634BFCFB8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70982D-40BE-3218-2C55-584A29769FCA}"/>
              </a:ext>
            </a:extLst>
          </p:cNvPr>
          <p:cNvPicPr>
            <a:picLocks noChangeAspect="1"/>
          </p:cNvPicPr>
          <p:nvPr/>
        </p:nvPicPr>
        <p:blipFill>
          <a:blip r:embed="rId3"/>
          <a:stretch>
            <a:fillRect/>
          </a:stretch>
        </p:blipFill>
        <p:spPr>
          <a:xfrm>
            <a:off x="762000" y="1098441"/>
            <a:ext cx="16320457" cy="7292300"/>
          </a:xfrm>
          <a:prstGeom prst="rect">
            <a:avLst/>
          </a:prstGeom>
        </p:spPr>
      </p:pic>
      <p:sp>
        <p:nvSpPr>
          <p:cNvPr id="4" name="TextBox 3">
            <a:extLst>
              <a:ext uri="{FF2B5EF4-FFF2-40B4-BE49-F238E27FC236}">
                <a16:creationId xmlns:a16="http://schemas.microsoft.com/office/drawing/2014/main" id="{59071405-E73E-3CDA-7ADD-12403EE81361}"/>
              </a:ext>
            </a:extLst>
          </p:cNvPr>
          <p:cNvSpPr txBox="1"/>
          <p:nvPr/>
        </p:nvSpPr>
        <p:spPr>
          <a:xfrm>
            <a:off x="381000" y="205889"/>
            <a:ext cx="80010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A9B730-2CB3-96F3-6D46-E02B0DF974DD}"/>
              </a:ext>
            </a:extLst>
          </p:cNvPr>
          <p:cNvSpPr txBox="1"/>
          <p:nvPr/>
        </p:nvSpPr>
        <p:spPr>
          <a:xfrm>
            <a:off x="-12290" y="8390741"/>
            <a:ext cx="18211800" cy="1569660"/>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Statistics section offers an interactive Expense vs. Income graph, with hover functionality to display total expenses and income for each month. It provides a comprehensive overview of financial data, including spending patterns, income trends, and budget performance, enabling users to make informed decisions.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013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220946"/>
            <a:ext cx="16995771" cy="7122953"/>
          </a:xfrm>
          <a:custGeom>
            <a:avLst/>
            <a:gdLst/>
            <a:ahLst/>
            <a:cxnLst/>
            <a:rect l="l" t="t" r="r" b="b"/>
            <a:pathLst>
              <a:path w="16995771" h="6955716">
                <a:moveTo>
                  <a:pt x="0" y="0"/>
                </a:moveTo>
                <a:lnTo>
                  <a:pt x="16995771" y="0"/>
                </a:lnTo>
                <a:lnTo>
                  <a:pt x="16995771" y="6955716"/>
                </a:lnTo>
                <a:lnTo>
                  <a:pt x="0" y="6955716"/>
                </a:lnTo>
                <a:lnTo>
                  <a:pt x="0" y="0"/>
                </a:lnTo>
                <a:close/>
              </a:path>
            </a:pathLst>
          </a:custGeom>
          <a:blipFill>
            <a:blip r:embed="rId2"/>
            <a:stretch>
              <a:fillRect t="-300" b="-476"/>
            </a:stretch>
          </a:blipFill>
        </p:spPr>
        <p:txBody>
          <a:bodyPr/>
          <a:lstStyle/>
          <a:p>
            <a:endParaRPr lang="en-IN"/>
          </a:p>
        </p:txBody>
      </p:sp>
      <p:sp>
        <p:nvSpPr>
          <p:cNvPr id="3" name="TextBox 3"/>
          <p:cNvSpPr txBox="1"/>
          <p:nvPr/>
        </p:nvSpPr>
        <p:spPr>
          <a:xfrm>
            <a:off x="506827" y="8466454"/>
            <a:ext cx="17274346" cy="1554272"/>
          </a:xfrm>
          <a:prstGeom prst="rect">
            <a:avLst/>
          </a:prstGeom>
        </p:spPr>
        <p:txBody>
          <a:bodyPr lIns="0" tIns="0" rIns="0" bIns="0" rtlCol="0" anchor="t">
            <a:spAutoFit/>
          </a:bodyPr>
          <a:lstStyle/>
          <a:p>
            <a:pPr algn="ctr">
              <a:lnSpc>
                <a:spcPts val="4060"/>
              </a:lnSpc>
            </a:pPr>
            <a:r>
              <a:rPr lang="en-US" sz="3600" b="1" dirty="0">
                <a:solidFill>
                  <a:srgbClr val="000000"/>
                </a:solidFill>
                <a:latin typeface="Times New Roman" panose="02020603050405020304" pitchFamily="18" charset="0"/>
                <a:ea typeface="Canva Sans Bold"/>
                <a:cs typeface="Times New Roman" panose="02020603050405020304" pitchFamily="18" charset="0"/>
                <a:sym typeface="Canva Sans Bold"/>
              </a:rPr>
              <a:t>Admin Transaction Overview:</a:t>
            </a:r>
          </a:p>
          <a:p>
            <a:pPr algn="just">
              <a:lnSpc>
                <a:spcPts val="4060"/>
              </a:lnSpc>
            </a:pPr>
            <a:r>
              <a:rPr lang="en-US" sz="3200" dirty="0">
                <a:latin typeface="Times New Roman" panose="02020603050405020304" pitchFamily="18" charset="0"/>
                <a:cs typeface="Times New Roman" panose="02020603050405020304" pitchFamily="18" charset="0"/>
              </a:rPr>
              <a:t>The admin can view all users, track their transaction history, and access details such as transaction ID, description, email ID, amount, category, and transaction date.</a:t>
            </a:r>
            <a:endParaRPr lang="en-US" sz="29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4" name="TextBox 4"/>
          <p:cNvSpPr txBox="1"/>
          <p:nvPr/>
        </p:nvSpPr>
        <p:spPr>
          <a:xfrm>
            <a:off x="0" y="72779"/>
            <a:ext cx="6745367"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Bold"/>
                <a:cs typeface="Times New Roman" panose="02020603050405020304" pitchFamily="18" charset="0"/>
                <a:sym typeface="Times New Roman Bold"/>
              </a:rPr>
              <a:t>Transactions(Admin)</a:t>
            </a:r>
          </a:p>
        </p:txBody>
      </p:sp>
      <p:pic>
        <p:nvPicPr>
          <p:cNvPr id="5" name="Picture 2" descr="Infosys Springboard">
            <a:extLst>
              <a:ext uri="{FF2B5EF4-FFF2-40B4-BE49-F238E27FC236}">
                <a16:creationId xmlns:a16="http://schemas.microsoft.com/office/drawing/2014/main" id="{F41902FC-75F8-9EC3-A88E-A60865E78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9853" y="1487012"/>
            <a:ext cx="16430194" cy="6235917"/>
          </a:xfrm>
          <a:custGeom>
            <a:avLst/>
            <a:gdLst/>
            <a:ahLst/>
            <a:cxnLst/>
            <a:rect l="l" t="t" r="r" b="b"/>
            <a:pathLst>
              <a:path w="16858388" h="6616917">
                <a:moveTo>
                  <a:pt x="0" y="0"/>
                </a:moveTo>
                <a:lnTo>
                  <a:pt x="16858388" y="0"/>
                </a:lnTo>
                <a:lnTo>
                  <a:pt x="16858388" y="6616917"/>
                </a:lnTo>
                <a:lnTo>
                  <a:pt x="0" y="661691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6338" y="28268"/>
            <a:ext cx="5791200"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Users (Admin part)</a:t>
            </a:r>
          </a:p>
        </p:txBody>
      </p:sp>
      <p:sp>
        <p:nvSpPr>
          <p:cNvPr id="4" name="TextBox 4"/>
          <p:cNvSpPr txBox="1"/>
          <p:nvPr/>
        </p:nvSpPr>
        <p:spPr>
          <a:xfrm>
            <a:off x="106338" y="7948176"/>
            <a:ext cx="17797224" cy="2058897"/>
          </a:xfrm>
          <a:prstGeom prst="rect">
            <a:avLst/>
          </a:prstGeom>
        </p:spPr>
        <p:txBody>
          <a:bodyPr lIns="0" tIns="0" rIns="0" bIns="0" rtlCol="0" anchor="t">
            <a:spAutoFit/>
          </a:bodyPr>
          <a:lstStyle/>
          <a:p>
            <a:pPr algn="ctr">
              <a:lnSpc>
                <a:spcPts val="4060"/>
              </a:lnSpc>
            </a:pPr>
            <a:r>
              <a:rPr lang="en-US" sz="2900" b="1" dirty="0">
                <a:solidFill>
                  <a:srgbClr val="000000"/>
                </a:solidFill>
                <a:latin typeface="Times New Roman" panose="02020603050405020304" pitchFamily="18" charset="0"/>
                <a:ea typeface="Canva Sans Bold"/>
                <a:cs typeface="Times New Roman" panose="02020603050405020304" pitchFamily="18" charset="0"/>
                <a:sym typeface="Canva Sans Bold"/>
              </a:rPr>
              <a:t>Admin User Management</a:t>
            </a:r>
          </a:p>
          <a:p>
            <a:pPr algn="just">
              <a:lnSpc>
                <a:spcPts val="4060"/>
              </a:lnSpc>
            </a:pPr>
            <a:r>
              <a:rPr lang="en-US" sz="2900" dirty="0">
                <a:solidFill>
                  <a:srgbClr val="000000"/>
                </a:solidFill>
                <a:latin typeface="Times New Roman" panose="02020603050405020304" pitchFamily="18" charset="0"/>
                <a:ea typeface="Canva Sans Bold"/>
                <a:cs typeface="Times New Roman" panose="02020603050405020304" pitchFamily="18" charset="0"/>
                <a:sym typeface="Canva Sans Bold"/>
              </a:rPr>
              <a:t>The admin can:</a:t>
            </a:r>
          </a:p>
          <a:p>
            <a:pPr algn="just">
              <a:lnSpc>
                <a:spcPts val="4060"/>
              </a:lnSpc>
            </a:pPr>
            <a:r>
              <a:rPr lang="en-US" sz="2900" b="1" dirty="0">
                <a:solidFill>
                  <a:srgbClr val="000000"/>
                </a:solidFill>
                <a:latin typeface="Times New Roman" panose="02020603050405020304" pitchFamily="18" charset="0"/>
                <a:ea typeface="Canva Sans Bold"/>
                <a:cs typeface="Times New Roman" panose="02020603050405020304" pitchFamily="18" charset="0"/>
                <a:sym typeface="Canva Sans Bold"/>
              </a:rPr>
              <a:t>Enable or Disable Users: </a:t>
            </a:r>
            <a:r>
              <a:rPr lang="en-US" sz="2900" dirty="0">
                <a:solidFill>
                  <a:srgbClr val="000000"/>
                </a:solidFill>
                <a:latin typeface="Times New Roman" panose="02020603050405020304" pitchFamily="18" charset="0"/>
                <a:ea typeface="Canva Sans"/>
                <a:cs typeface="Times New Roman" panose="02020603050405020304" pitchFamily="18" charset="0"/>
                <a:sym typeface="Canva Sans"/>
              </a:rPr>
              <a:t>Control user access to the platform by toggling their status.</a:t>
            </a:r>
          </a:p>
          <a:p>
            <a:pPr algn="just">
              <a:lnSpc>
                <a:spcPts val="4060"/>
              </a:lnSpc>
            </a:pPr>
            <a:r>
              <a:rPr lang="en-US" sz="2900" b="1" dirty="0">
                <a:solidFill>
                  <a:srgbClr val="000000"/>
                </a:solidFill>
                <a:latin typeface="Times New Roman" panose="02020603050405020304" pitchFamily="18" charset="0"/>
                <a:ea typeface="Canva Sans Bold"/>
                <a:cs typeface="Times New Roman" panose="02020603050405020304" pitchFamily="18" charset="0"/>
                <a:sym typeface="Canva Sans Bold"/>
              </a:rPr>
              <a:t>View User Statistics: </a:t>
            </a:r>
            <a:r>
              <a:rPr lang="en-US" sz="2900" dirty="0">
                <a:solidFill>
                  <a:srgbClr val="000000"/>
                </a:solidFill>
                <a:latin typeface="Times New Roman" panose="02020603050405020304" pitchFamily="18" charset="0"/>
                <a:ea typeface="Canva Sans"/>
                <a:cs typeface="Times New Roman" panose="02020603050405020304" pitchFamily="18" charset="0"/>
                <a:sym typeface="Canva Sans"/>
              </a:rPr>
              <a:t>Check each user's total expenses, total income, and the number of transactions</a:t>
            </a:r>
          </a:p>
        </p:txBody>
      </p:sp>
      <p:pic>
        <p:nvPicPr>
          <p:cNvPr id="5" name="Picture 2" descr="Infosys Springboard">
            <a:extLst>
              <a:ext uri="{FF2B5EF4-FFF2-40B4-BE49-F238E27FC236}">
                <a16:creationId xmlns:a16="http://schemas.microsoft.com/office/drawing/2014/main" id="{4497522C-1346-7DE1-E940-6A92CF327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9027" y="1356295"/>
            <a:ext cx="17101200" cy="6946886"/>
          </a:xfrm>
          <a:custGeom>
            <a:avLst/>
            <a:gdLst/>
            <a:ahLst/>
            <a:cxnLst/>
            <a:rect l="l" t="t" r="r" b="b"/>
            <a:pathLst>
              <a:path w="16634679" h="6609187">
                <a:moveTo>
                  <a:pt x="0" y="0"/>
                </a:moveTo>
                <a:lnTo>
                  <a:pt x="16634679" y="0"/>
                </a:lnTo>
                <a:lnTo>
                  <a:pt x="16634679" y="6609187"/>
                </a:lnTo>
                <a:lnTo>
                  <a:pt x="0" y="6609187"/>
                </a:lnTo>
                <a:lnTo>
                  <a:pt x="0" y="0"/>
                </a:lnTo>
                <a:close/>
              </a:path>
            </a:pathLst>
          </a:custGeom>
          <a:blipFill>
            <a:blip r:embed="rId2"/>
            <a:stretch>
              <a:fillRect t="-568" r="-425" b="-16357"/>
            </a:stretch>
          </a:blipFill>
        </p:spPr>
        <p:txBody>
          <a:bodyPr/>
          <a:lstStyle/>
          <a:p>
            <a:endParaRPr lang="en-IN" dirty="0"/>
          </a:p>
        </p:txBody>
      </p:sp>
      <p:sp>
        <p:nvSpPr>
          <p:cNvPr id="3" name="TextBox 3"/>
          <p:cNvSpPr txBox="1"/>
          <p:nvPr/>
        </p:nvSpPr>
        <p:spPr>
          <a:xfrm>
            <a:off x="579027" y="8767914"/>
            <a:ext cx="17385279" cy="1028487"/>
          </a:xfrm>
          <a:prstGeom prst="rect">
            <a:avLst/>
          </a:prstGeom>
        </p:spPr>
        <p:txBody>
          <a:bodyPr lIns="0" tIns="0" rIns="0" bIns="0" rtlCol="0" anchor="t">
            <a:spAutoFit/>
          </a:bodyPr>
          <a:lstStyle/>
          <a:p>
            <a:pPr algn="just">
              <a:lnSpc>
                <a:spcPts val="4060"/>
              </a:lnSpc>
            </a:pPr>
            <a:r>
              <a:rPr lang="en-US" sz="3200" dirty="0">
                <a:latin typeface="Times New Roman" panose="02020603050405020304" pitchFamily="18" charset="0"/>
                <a:cs typeface="Times New Roman" panose="02020603050405020304" pitchFamily="18" charset="0"/>
              </a:rPr>
              <a:t>The admin can create new category types for both income and expenses, enabling users to categorize their transactions effectively.</a:t>
            </a:r>
            <a:endParaRPr lang="en-US" sz="29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4" name="TextBox 4"/>
          <p:cNvSpPr txBox="1"/>
          <p:nvPr/>
        </p:nvSpPr>
        <p:spPr>
          <a:xfrm>
            <a:off x="0" y="0"/>
            <a:ext cx="7489091"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New Category(Admin)</a:t>
            </a:r>
          </a:p>
        </p:txBody>
      </p:sp>
      <p:pic>
        <p:nvPicPr>
          <p:cNvPr id="5" name="Picture 2" descr="Infosys Springboard">
            <a:extLst>
              <a:ext uri="{FF2B5EF4-FFF2-40B4-BE49-F238E27FC236}">
                <a16:creationId xmlns:a16="http://schemas.microsoft.com/office/drawing/2014/main" id="{C0CD5726-D5D1-A9BB-8BF6-43CBDFFFC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0" y="1357178"/>
            <a:ext cx="16247541" cy="6815724"/>
          </a:xfrm>
          <a:custGeom>
            <a:avLst/>
            <a:gdLst/>
            <a:ahLst/>
            <a:cxnLst/>
            <a:rect l="l" t="t" r="r" b="b"/>
            <a:pathLst>
              <a:path w="16247541" h="6815724">
                <a:moveTo>
                  <a:pt x="0" y="0"/>
                </a:moveTo>
                <a:lnTo>
                  <a:pt x="16247541" y="0"/>
                </a:lnTo>
                <a:lnTo>
                  <a:pt x="16247541" y="6815724"/>
                </a:lnTo>
                <a:lnTo>
                  <a:pt x="0" y="6815724"/>
                </a:lnTo>
                <a:lnTo>
                  <a:pt x="0" y="0"/>
                </a:lnTo>
                <a:close/>
              </a:path>
            </a:pathLst>
          </a:custGeom>
          <a:blipFill>
            <a:blip r:embed="rId2"/>
            <a:stretch>
              <a:fillRect t="-622" b="-8052"/>
            </a:stretch>
          </a:blipFill>
        </p:spPr>
        <p:txBody>
          <a:bodyPr/>
          <a:lstStyle/>
          <a:p>
            <a:endParaRPr lang="en-IN"/>
          </a:p>
        </p:txBody>
      </p:sp>
      <p:sp>
        <p:nvSpPr>
          <p:cNvPr id="3" name="TextBox 3"/>
          <p:cNvSpPr txBox="1"/>
          <p:nvPr/>
        </p:nvSpPr>
        <p:spPr>
          <a:xfrm>
            <a:off x="451360" y="8565110"/>
            <a:ext cx="17385279" cy="1028487"/>
          </a:xfrm>
          <a:prstGeom prst="rect">
            <a:avLst/>
          </a:prstGeom>
        </p:spPr>
        <p:txBody>
          <a:bodyPr lIns="0" tIns="0" rIns="0" bIns="0" rtlCol="0" anchor="t">
            <a:spAutoFit/>
          </a:bodyPr>
          <a:lstStyle/>
          <a:p>
            <a:pPr algn="just">
              <a:lnSpc>
                <a:spcPts val="4060"/>
              </a:lnSpc>
            </a:pPr>
            <a:r>
              <a:rPr lang="en-US" sz="3200" dirty="0">
                <a:latin typeface="Times New Roman" panose="02020603050405020304" pitchFamily="18" charset="0"/>
                <a:cs typeface="Times New Roman" panose="02020603050405020304" pitchFamily="18" charset="0"/>
              </a:rPr>
              <a:t>The admin can edit or disable existing categories and view the status of each category, indicating whether it is enabled or disabled.</a:t>
            </a:r>
            <a:endParaRPr lang="en-US" sz="29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4" name="TextBox 4"/>
          <p:cNvSpPr txBox="1"/>
          <p:nvPr/>
        </p:nvSpPr>
        <p:spPr>
          <a:xfrm>
            <a:off x="-228600" y="126864"/>
            <a:ext cx="6754713" cy="858377"/>
          </a:xfrm>
          <a:prstGeom prst="rect">
            <a:avLst/>
          </a:prstGeom>
        </p:spPr>
        <p:txBody>
          <a:bodyPr wrap="square"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Categories(Admin)</a:t>
            </a:r>
          </a:p>
        </p:txBody>
      </p:sp>
      <p:pic>
        <p:nvPicPr>
          <p:cNvPr id="5" name="Picture 2" descr="Infosys Springboard">
            <a:extLst>
              <a:ext uri="{FF2B5EF4-FFF2-40B4-BE49-F238E27FC236}">
                <a16:creationId xmlns:a16="http://schemas.microsoft.com/office/drawing/2014/main" id="{2DF8A1E0-0198-3307-F077-B2EC90E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AEE66-F547-E319-9B15-5C14DDDB849C}"/>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83FFA141-AC04-7736-EDE1-86F65FEB7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B2F8F4-C4F2-BBBA-554C-96D0B20D11E4}"/>
              </a:ext>
            </a:extLst>
          </p:cNvPr>
          <p:cNvSpPr txBox="1"/>
          <p:nvPr/>
        </p:nvSpPr>
        <p:spPr>
          <a:xfrm>
            <a:off x="381000" y="190500"/>
            <a:ext cx="9906000" cy="923330"/>
          </a:xfrm>
          <a:prstGeom prst="rect">
            <a:avLst/>
          </a:prstGeom>
          <a:noFill/>
        </p:spPr>
        <p:txBody>
          <a:bodyPr wrap="square" rtlCol="0">
            <a:spAutoFit/>
          </a:bodyPr>
          <a:lstStyle/>
          <a:p>
            <a:r>
              <a:rPr lang="en-US" sz="5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5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717680-7107-C542-A2A7-930E2BF4C3A5}"/>
              </a:ext>
            </a:extLst>
          </p:cNvPr>
          <p:cNvSpPr txBox="1"/>
          <p:nvPr/>
        </p:nvSpPr>
        <p:spPr>
          <a:xfrm>
            <a:off x="523568" y="1485900"/>
            <a:ext cx="17231032" cy="5521704"/>
          </a:xfrm>
          <a:prstGeom prst="rect">
            <a:avLst/>
          </a:prstGeom>
          <a:noFill/>
        </p:spPr>
        <p:txBody>
          <a:bodyPr wrap="square" rtlCol="0">
            <a:spAutoFit/>
          </a:bodyPr>
          <a:lstStyle/>
          <a:p>
            <a:pPr marL="571500" indent="-571500" algn="just">
              <a:lnSpc>
                <a:spcPct val="150000"/>
              </a:lnSpc>
              <a:buFont typeface="Arial" panose="020B0604020202020204" pitchFamily="34" charset="0"/>
              <a:buChar char="•"/>
            </a:pPr>
            <a:r>
              <a:rPr lang="en-US" sz="4000" b="0" i="0" dirty="0">
                <a:effectLst/>
                <a:latin typeface="Times New Roman" panose="02020603050405020304" pitchFamily="18" charset="0"/>
                <a:cs typeface="Times New Roman" panose="02020603050405020304" pitchFamily="18" charset="0"/>
              </a:rPr>
              <a:t>The Expense Management System is a user-friendly platform offering a wide range of functionalities to simplify personal finance management. </a:t>
            </a:r>
          </a:p>
          <a:p>
            <a:pPr marL="571500" indent="-571500" algn="just">
              <a:lnSpc>
                <a:spcPct val="150000"/>
              </a:lnSpc>
              <a:buFont typeface="Arial" panose="020B0604020202020204" pitchFamily="34" charset="0"/>
              <a:buChar char="•"/>
            </a:pPr>
            <a:r>
              <a:rPr lang="en-US" sz="4000" b="0" i="0" dirty="0">
                <a:effectLst/>
                <a:latin typeface="Times New Roman" panose="02020603050405020304" pitchFamily="18" charset="0"/>
                <a:cs typeface="Times New Roman" panose="02020603050405020304" pitchFamily="18" charset="0"/>
              </a:rPr>
              <a:t>With its advanced features for both users and administrators, the system ensures a comprehensive approach to tracking and optimizing financial health. </a:t>
            </a:r>
          </a:p>
          <a:p>
            <a:pPr marL="571500" indent="-571500" algn="just">
              <a:lnSpc>
                <a:spcPct val="150000"/>
              </a:lnSpc>
              <a:buFont typeface="Arial" panose="020B0604020202020204" pitchFamily="34" charset="0"/>
              <a:buChar char="•"/>
            </a:pPr>
            <a:r>
              <a:rPr lang="en-US" sz="4000" b="0" i="0" dirty="0">
                <a:effectLst/>
                <a:latin typeface="Times New Roman" panose="02020603050405020304" pitchFamily="18" charset="0"/>
                <a:cs typeface="Times New Roman" panose="02020603050405020304" pitchFamily="18" charset="0"/>
              </a:rPr>
              <a:t>By leveraging cutting-edge technologies like Spring Boot and React.js, the application guarantees performance, scalability, and a seamless user experience.</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25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7D5C-59EE-ED45-3563-DCE538E6ACCF}"/>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FE7402C5-A69C-D04B-5F98-2329B90BF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6B9D3-3784-3A54-EB72-783A81565F11}"/>
              </a:ext>
            </a:extLst>
          </p:cNvPr>
          <p:cNvSpPr txBox="1"/>
          <p:nvPr/>
        </p:nvSpPr>
        <p:spPr>
          <a:xfrm>
            <a:off x="1371600" y="6591300"/>
            <a:ext cx="16459200" cy="830997"/>
          </a:xfrm>
          <a:prstGeom prst="rect">
            <a:avLst/>
          </a:prstGeom>
          <a:noFill/>
        </p:spPr>
        <p:txBody>
          <a:bodyPr wrap="square" rtlCol="0">
            <a:spAutoFit/>
          </a:bodyPr>
          <a:lstStyle/>
          <a:p>
            <a:r>
              <a:rPr lang="en-US"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Does anyone have any questions or need further clarification?</a:t>
            </a:r>
            <a:endParaRPr lang="en-IN"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4818" name="Picture 2" descr="5 really simple, really hard questions if you want to grow your business">
            <a:extLst>
              <a:ext uri="{FF2B5EF4-FFF2-40B4-BE49-F238E27FC236}">
                <a16:creationId xmlns:a16="http://schemas.microsoft.com/office/drawing/2014/main" id="{2F352194-72B6-3692-DDA0-FE5C6A617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324100"/>
            <a:ext cx="66579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361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46D99-54C2-A6CE-E93E-39D89D78FFE2}"/>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3C237C63-4A44-527B-9CD6-C37A9428D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EAE74-53C7-75BF-31EC-DE16B93C752B}"/>
              </a:ext>
            </a:extLst>
          </p:cNvPr>
          <p:cNvSpPr txBox="1"/>
          <p:nvPr/>
        </p:nvSpPr>
        <p:spPr>
          <a:xfrm>
            <a:off x="838200" y="1562100"/>
            <a:ext cx="14554200" cy="5632311"/>
          </a:xfrm>
          <a:prstGeom prst="rect">
            <a:avLst/>
          </a:prstGeom>
          <a:noFill/>
        </p:spPr>
        <p:txBody>
          <a:bodyPr wrap="square" rtlCol="0">
            <a:spAutoFit/>
          </a:bodyPr>
          <a:lstStyle/>
          <a:p>
            <a:pPr algn="l"/>
            <a:r>
              <a:rPr lang="en-US" sz="4000" b="1" i="0" dirty="0">
                <a:solidFill>
                  <a:schemeClr val="tx2"/>
                </a:solidFill>
                <a:effectLst/>
                <a:latin typeface="Times New Roman" panose="02020603050405020304" pitchFamily="18" charset="0"/>
                <a:cs typeface="Times New Roman" panose="02020603050405020304" pitchFamily="18" charset="0"/>
              </a:rPr>
              <a:t>Frontend</a:t>
            </a:r>
          </a:p>
          <a:p>
            <a:pPr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Built with </a:t>
            </a:r>
            <a:r>
              <a:rPr lang="en-US" sz="3200" b="1" i="0" dirty="0">
                <a:effectLst/>
                <a:latin typeface="Times New Roman" panose="02020603050405020304" pitchFamily="18" charset="0"/>
                <a:cs typeface="Times New Roman" panose="02020603050405020304" pitchFamily="18" charset="0"/>
              </a:rPr>
              <a:t>React.js</a:t>
            </a:r>
            <a:r>
              <a:rPr lang="en-US" sz="3200" b="0" i="0" dirty="0">
                <a:effectLst/>
                <a:latin typeface="Times New Roman" panose="02020603050405020304" pitchFamily="18" charset="0"/>
                <a:cs typeface="Times New Roman" panose="02020603050405020304" pitchFamily="18" charset="0"/>
              </a:rPr>
              <a:t>.</a:t>
            </a:r>
          </a:p>
          <a:p>
            <a:pPr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Features include:</a:t>
            </a:r>
          </a:p>
          <a:p>
            <a:pPr marL="742950" lvl="1" indent="-285750"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Interactive dashboards with charts and statistics using </a:t>
            </a:r>
            <a:r>
              <a:rPr lang="en-US" sz="3200" b="1" i="0" dirty="0">
                <a:effectLst/>
                <a:latin typeface="Times New Roman" panose="02020603050405020304" pitchFamily="18" charset="0"/>
                <a:cs typeface="Times New Roman" panose="02020603050405020304" pitchFamily="18" charset="0"/>
              </a:rPr>
              <a:t>Chart.js</a:t>
            </a:r>
            <a:r>
              <a:rPr lang="en-US" sz="3200" b="0" i="0" dirty="0">
                <a:effectLst/>
                <a:latin typeface="Times New Roman" panose="02020603050405020304" pitchFamily="18" charset="0"/>
                <a:cs typeface="Times New Roman" panose="02020603050405020304" pitchFamily="18" charset="0"/>
              </a:rPr>
              <a:t>.</a:t>
            </a:r>
          </a:p>
          <a:p>
            <a:pPr marL="742950" lvl="1" indent="-285750"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Profile management and password reset functionality.</a:t>
            </a:r>
          </a:p>
          <a:p>
            <a:pPr marL="742950" lvl="1" indent="-285750"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Real-time validation and feedback on forms.</a:t>
            </a:r>
          </a:p>
          <a:p>
            <a:pPr marL="742950" lvl="1" indent="-285750" algn="l">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Light and dark mode themes for enhanced usability.</a:t>
            </a:r>
          </a:p>
          <a:p>
            <a:endParaRPr lang="en-IN"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650FF8-2579-9780-21AF-C6ADDD3473A5}"/>
              </a:ext>
            </a:extLst>
          </p:cNvPr>
          <p:cNvSpPr txBox="1"/>
          <p:nvPr/>
        </p:nvSpPr>
        <p:spPr>
          <a:xfrm>
            <a:off x="381000" y="358152"/>
            <a:ext cx="89916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4238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F74B-F72F-45BE-2749-0B033718A2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D2102F-4167-0424-4DCA-24F2B71D6970}"/>
              </a:ext>
            </a:extLst>
          </p:cNvPr>
          <p:cNvPicPr>
            <a:picLocks noChangeAspect="1"/>
          </p:cNvPicPr>
          <p:nvPr/>
        </p:nvPicPr>
        <p:blipFill>
          <a:blip r:embed="rId2"/>
          <a:stretch>
            <a:fillRect/>
          </a:stretch>
        </p:blipFill>
        <p:spPr>
          <a:xfrm>
            <a:off x="-1" y="0"/>
            <a:ext cx="18288001" cy="10287000"/>
          </a:xfrm>
          <a:prstGeom prst="rect">
            <a:avLst/>
          </a:prstGeom>
        </p:spPr>
      </p:pic>
    </p:spTree>
    <p:extLst>
      <p:ext uri="{BB962C8B-B14F-4D97-AF65-F5344CB8AC3E}">
        <p14:creationId xmlns:p14="http://schemas.microsoft.com/office/powerpoint/2010/main" val="207311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7E8D7-3844-CFE2-45D7-3EFD8D6C038B}"/>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4242C841-3E36-8F60-42F4-B7524ABD6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BA7F85-543E-06CD-001F-6FE79C319952}"/>
              </a:ext>
            </a:extLst>
          </p:cNvPr>
          <p:cNvSpPr txBox="1"/>
          <p:nvPr/>
        </p:nvSpPr>
        <p:spPr>
          <a:xfrm>
            <a:off x="326923" y="48299"/>
            <a:ext cx="8991600" cy="892552"/>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801DB5F-0503-D384-EC7F-159A52876381}"/>
              </a:ext>
            </a:extLst>
          </p:cNvPr>
          <p:cNvSpPr txBox="1"/>
          <p:nvPr/>
        </p:nvSpPr>
        <p:spPr>
          <a:xfrm>
            <a:off x="533400" y="919506"/>
            <a:ext cx="17221200" cy="8744702"/>
          </a:xfrm>
          <a:prstGeom prst="rect">
            <a:avLst/>
          </a:prstGeom>
          <a:noFill/>
        </p:spPr>
        <p:txBody>
          <a:bodyPr wrap="square" rtlCol="0">
            <a:spAutoFit/>
          </a:bodyPr>
          <a:lstStyle/>
          <a:p>
            <a:pPr algn="just"/>
            <a:r>
              <a:rPr lang="en-US" sz="4000" b="1" i="0" dirty="0">
                <a:solidFill>
                  <a:schemeClr val="tx2"/>
                </a:solidFill>
                <a:effectLst/>
                <a:latin typeface="Times New Roman" panose="02020603050405020304" pitchFamily="18" charset="0"/>
                <a:cs typeface="Times New Roman" panose="02020603050405020304" pitchFamily="18" charset="0"/>
              </a:rPr>
              <a:t>Backend</a:t>
            </a:r>
          </a:p>
          <a:p>
            <a:pPr marL="457200"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Developed using </a:t>
            </a:r>
            <a:r>
              <a:rPr lang="en-US" sz="3200" b="1" i="0" dirty="0">
                <a:effectLst/>
                <a:latin typeface="Times New Roman" panose="02020603050405020304" pitchFamily="18" charset="0"/>
                <a:cs typeface="Times New Roman" panose="02020603050405020304" pitchFamily="18" charset="0"/>
              </a:rPr>
              <a:t>Java Spring Boot</a:t>
            </a:r>
            <a:r>
              <a:rPr lang="en-US" sz="3200" b="0" i="0" dirty="0">
                <a:effectLst/>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Implements features such as: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User authentication and authorization.</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Multi-role functionality with secure access for both users and administrators.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Budget management with dynamic budget adjustment based on spending patterns.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Goal setting for financial planning, including alerts for nearing goals.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Transaction tracking and categorization with detailed breakdowns.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Monthly expense and income summary reports.</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Notification system for activities made.</a:t>
            </a:r>
          </a:p>
          <a:p>
            <a:pPr marL="914400" lvl="1"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Advanced management capabilities including:</a:t>
            </a:r>
          </a:p>
          <a:p>
            <a:pPr marL="1371600" lvl="2" indent="-457200" algn="just">
              <a:lnSpc>
                <a:spcPct val="150000"/>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Search, filter, pagination and exporting data as PDF file.</a:t>
            </a:r>
            <a:endParaRPr lang="en-IN" sz="3200" dirty="0">
              <a:latin typeface="Times New Roman" panose="02020603050405020304" pitchFamily="18" charset="0"/>
              <a:cs typeface="Times New Roman" panose="02020603050405020304" pitchFamily="18" charset="0"/>
            </a:endParaRPr>
          </a:p>
        </p:txBody>
      </p:sp>
      <p:sp>
        <p:nvSpPr>
          <p:cNvPr id="4" name="AutoShape 6" descr="jspdf - npm">
            <a:extLst>
              <a:ext uri="{FF2B5EF4-FFF2-40B4-BE49-F238E27FC236}">
                <a16:creationId xmlns:a16="http://schemas.microsoft.com/office/drawing/2014/main" id="{3CA038DF-89FA-60B3-5048-FB86490B21BF}"/>
              </a:ext>
            </a:extLst>
          </p:cNvPr>
          <p:cNvSpPr>
            <a:spLocks noChangeAspect="1" noChangeArrowheads="1"/>
          </p:cNvSpPr>
          <p:nvPr/>
        </p:nvSpPr>
        <p:spPr bwMode="auto">
          <a:xfrm>
            <a:off x="5486400" y="148590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jspdf - npm">
            <a:extLst>
              <a:ext uri="{FF2B5EF4-FFF2-40B4-BE49-F238E27FC236}">
                <a16:creationId xmlns:a16="http://schemas.microsoft.com/office/drawing/2014/main" id="{45F111B9-F24B-6CB2-3281-35163E86EB2B}"/>
              </a:ext>
            </a:extLst>
          </p:cNvPr>
          <p:cNvSpPr>
            <a:spLocks noChangeAspect="1" noChangeArrowheads="1"/>
          </p:cNvSpPr>
          <p:nvPr/>
        </p:nvSpPr>
        <p:spPr bwMode="auto">
          <a:xfrm>
            <a:off x="8991600" y="6959612"/>
            <a:ext cx="1295400" cy="1295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5502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791BF-B791-E173-8124-3E81A5A779DB}"/>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FA587F7F-3D6C-1108-3F6E-76EEE09EF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6D9A2E-D98D-5DAF-3EDA-7A53E1D29C81}"/>
              </a:ext>
            </a:extLst>
          </p:cNvPr>
          <p:cNvSpPr txBox="1"/>
          <p:nvPr/>
        </p:nvSpPr>
        <p:spPr>
          <a:xfrm>
            <a:off x="381000" y="173094"/>
            <a:ext cx="8763000" cy="892552"/>
          </a:xfrm>
          <a:prstGeom prst="rect">
            <a:avLst/>
          </a:prstGeom>
          <a:noFill/>
        </p:spPr>
        <p:txBody>
          <a:bodyPr wrap="square" rtlCol="0">
            <a:spAutoFit/>
          </a:bodyPr>
          <a:lstStyle/>
          <a:p>
            <a:r>
              <a:rPr lang="en-IN" sz="5200" b="1" i="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Tools and Technologies</a:t>
            </a:r>
          </a:p>
        </p:txBody>
      </p:sp>
      <p:sp>
        <p:nvSpPr>
          <p:cNvPr id="4" name="Rectangle 1">
            <a:extLst>
              <a:ext uri="{FF2B5EF4-FFF2-40B4-BE49-F238E27FC236}">
                <a16:creationId xmlns:a16="http://schemas.microsoft.com/office/drawing/2014/main" id="{0C5947C4-38AB-5A9F-22DA-5194DABA6C1E}"/>
              </a:ext>
            </a:extLst>
          </p:cNvPr>
          <p:cNvSpPr>
            <a:spLocks noChangeArrowheads="1"/>
          </p:cNvSpPr>
          <p:nvPr/>
        </p:nvSpPr>
        <p:spPr bwMode="auto">
          <a:xfrm>
            <a:off x="609600" y="1196175"/>
            <a:ext cx="16611600"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Backend (Spring Boot with JDK 17+)</a:t>
            </a:r>
            <a:endParaRPr kumimoji="0" lang="en-US" altLang="en-US" sz="3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JDK 17 or above (LTS)</a:t>
            </a: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IntelliJ IDEA </a:t>
            </a: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Spring </a:t>
            </a:r>
            <a:r>
              <a:rPr kumimoji="0" lang="en-US" altLang="en-US" sz="3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Initializr</a:t>
            </a:r>
            <a:endPar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Database</a:t>
            </a:r>
            <a:endParaRPr kumimoji="0" lang="en-US" altLang="en-US" sz="3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8.0.x</a:t>
            </a: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Workbench </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Frontend (React with </a:t>
            </a:r>
            <a:r>
              <a:rPr kumimoji="0" lang="en-US" altLang="en-US" sz="3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npm</a:t>
            </a: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endParaRPr kumimoji="0" lang="en-US" altLang="en-US" sz="3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Node.js 18.x LTS</a:t>
            </a: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 Studio Code 1.83.x</a:t>
            </a: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Chart.js (</a:t>
            </a:r>
            <a:r>
              <a:rPr kumimoji="0" lang="en-US" altLang="en-US" sz="3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npm</a:t>
            </a: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install chart.js)</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API Testing </a:t>
            </a:r>
            <a:endParaRPr lang="en-US" altLang="en-US" sz="3600" b="1" dirty="0">
              <a:solidFill>
                <a:schemeClr val="tx2"/>
              </a:solidFill>
              <a:latin typeface="Times New Roman" panose="02020603050405020304" pitchFamily="18" charset="0"/>
              <a:cs typeface="Times New Roman" panose="02020603050405020304" pitchFamily="18" charset="0"/>
            </a:endParaRP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Postman</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Additional Tools</a:t>
            </a:r>
            <a:endParaRPr lang="en-US" altLang="en-US" sz="3600" dirty="0">
              <a:solidFill>
                <a:schemeClr val="tx2"/>
              </a:solidFill>
              <a:latin typeface="Times New Roman" panose="02020603050405020304" pitchFamily="18" charset="0"/>
              <a:cs typeface="Times New Roman" panose="02020603050405020304" pitchFamily="18" charset="0"/>
            </a:endParaRPr>
          </a:p>
          <a:p>
            <a:pPr marL="1028700" lvl="1" indent="-571500" eaLnBrk="0" fontAlgn="base" hangingPunct="0">
              <a:spcBef>
                <a:spcPct val="0"/>
              </a:spcBef>
              <a:spcAft>
                <a:spcPct val="0"/>
              </a:spcAft>
              <a:buFont typeface="Arial" panose="020B0604020202020204" pitchFamily="34" charset="0"/>
              <a:buChar char="•"/>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 2.42.x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5" name="Picture 3" descr="What is JDK ( Java Development Kit )? | by Harshit Virkar | Medium">
            <a:extLst>
              <a:ext uri="{FF2B5EF4-FFF2-40B4-BE49-F238E27FC236}">
                <a16:creationId xmlns:a16="http://schemas.microsoft.com/office/drawing/2014/main" id="{9F0AB87E-6587-3D6B-6236-A8F7FF6F5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161249"/>
            <a:ext cx="439102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100 Important IntelliJ Shortcuts (Mac + Windows) | Improve Your Performance  | by Amandeep Singh | Medium">
            <a:extLst>
              <a:ext uri="{FF2B5EF4-FFF2-40B4-BE49-F238E27FC236}">
                <a16:creationId xmlns:a16="http://schemas.microsoft.com/office/drawing/2014/main" id="{215A1FAD-B102-E868-5688-CA19192FF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3013" y="3527165"/>
            <a:ext cx="4191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reate a Spring Boot Project Using Spring Initializr — Part 2 | by Nutan |  Medium">
            <a:extLst>
              <a:ext uri="{FF2B5EF4-FFF2-40B4-BE49-F238E27FC236}">
                <a16:creationId xmlns:a16="http://schemas.microsoft.com/office/drawing/2014/main" id="{892B5728-EA45-A33F-BF50-1536E7C0F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799" y="5924524"/>
            <a:ext cx="4648200" cy="11938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mysql-innodb-cluster/README.md at master · garutilorenzo/mysql-innodb-cluster  · GitHub">
            <a:extLst>
              <a:ext uri="{FF2B5EF4-FFF2-40B4-BE49-F238E27FC236}">
                <a16:creationId xmlns:a16="http://schemas.microsoft.com/office/drawing/2014/main" id="{08481418-F417-ACF7-A78D-E28F76C083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63013" y="7380157"/>
            <a:ext cx="4648199" cy="25527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Postman Makes Building Software Accessible to All, Announces Postman Flows  | Business Wire">
            <a:extLst>
              <a:ext uri="{FF2B5EF4-FFF2-40B4-BE49-F238E27FC236}">
                <a16:creationId xmlns:a16="http://schemas.microsoft.com/office/drawing/2014/main" id="{908E5D01-2DB5-B23C-0E15-28C4548189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6129" y="3193866"/>
            <a:ext cx="3520432" cy="1839426"/>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Node.js - Wikipedia">
            <a:extLst>
              <a:ext uri="{FF2B5EF4-FFF2-40B4-BE49-F238E27FC236}">
                <a16:creationId xmlns:a16="http://schemas.microsoft.com/office/drawing/2014/main" id="{795B34F5-E56F-0934-7633-54A43F3D5D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85837" y="1371280"/>
            <a:ext cx="2409185" cy="147562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3" descr="Floating windows in vscode for editor and terminal">
            <a:extLst>
              <a:ext uri="{FF2B5EF4-FFF2-40B4-BE49-F238E27FC236}">
                <a16:creationId xmlns:a16="http://schemas.microsoft.com/office/drawing/2014/main" id="{7A62680E-A6F1-6948-9075-3D58CAC707AD}"/>
              </a:ext>
            </a:extLst>
          </p:cNvPr>
          <p:cNvSpPr>
            <a:spLocks noChangeAspect="1" noChangeArrowheads="1"/>
          </p:cNvSpPr>
          <p:nvPr/>
        </p:nvSpPr>
        <p:spPr bwMode="auto">
          <a:xfrm>
            <a:off x="9562640" y="5033292"/>
            <a:ext cx="4525318" cy="4525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7" name="Picture 15" descr="What is Truffle for VSCode? - Truffle Suite">
            <a:extLst>
              <a:ext uri="{FF2B5EF4-FFF2-40B4-BE49-F238E27FC236}">
                <a16:creationId xmlns:a16="http://schemas.microsoft.com/office/drawing/2014/main" id="{41364476-8FC2-D812-E419-D71524A7EC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87585" y="8001253"/>
            <a:ext cx="2542105" cy="2086918"/>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React (also known as React.js or ReactJS) Development Company in India.">
            <a:extLst>
              <a:ext uri="{FF2B5EF4-FFF2-40B4-BE49-F238E27FC236}">
                <a16:creationId xmlns:a16="http://schemas.microsoft.com/office/drawing/2014/main" id="{3C62043A-C42A-9CBD-5530-A799423B5F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28248" y="5623253"/>
            <a:ext cx="2735392" cy="1990725"/>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descr="How to use Git: The Basics. So, recently a friend of mine had to… | by  Preh-She-Us | Medium">
            <a:extLst>
              <a:ext uri="{FF2B5EF4-FFF2-40B4-BE49-F238E27FC236}">
                <a16:creationId xmlns:a16="http://schemas.microsoft.com/office/drawing/2014/main" id="{6CDB25DF-0CB8-D174-1AB5-298BA13D24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67798" y="7705725"/>
            <a:ext cx="2918469"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10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152F-6005-D1CB-5C57-52EE6153CE8C}"/>
            </a:ext>
          </a:extLst>
        </p:cNvPr>
        <p:cNvGrpSpPr/>
        <p:nvPr/>
      </p:nvGrpSpPr>
      <p:grpSpPr>
        <a:xfrm>
          <a:off x="0" y="0"/>
          <a:ext cx="0" cy="0"/>
          <a:chOff x="0" y="0"/>
          <a:chExt cx="0" cy="0"/>
        </a:xfrm>
      </p:grpSpPr>
      <p:pic>
        <p:nvPicPr>
          <p:cNvPr id="5" name="Picture 2" descr="Infosys Springboard">
            <a:extLst>
              <a:ext uri="{FF2B5EF4-FFF2-40B4-BE49-F238E27FC236}">
                <a16:creationId xmlns:a16="http://schemas.microsoft.com/office/drawing/2014/main" id="{45C664CD-8E7F-C88D-9DCB-9C11D0869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51E370-D14F-8873-50B7-FFD45A45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04900"/>
            <a:ext cx="17152127" cy="8796465"/>
          </a:xfrm>
          <a:prstGeom prst="rect">
            <a:avLst/>
          </a:prstGeom>
        </p:spPr>
      </p:pic>
      <p:sp>
        <p:nvSpPr>
          <p:cNvPr id="4" name="TextBox 3">
            <a:extLst>
              <a:ext uri="{FF2B5EF4-FFF2-40B4-BE49-F238E27FC236}">
                <a16:creationId xmlns:a16="http://schemas.microsoft.com/office/drawing/2014/main" id="{F3591488-2FB3-CE2D-48B2-E6DEF802A190}"/>
              </a:ext>
            </a:extLst>
          </p:cNvPr>
          <p:cNvSpPr txBox="1"/>
          <p:nvPr/>
        </p:nvSpPr>
        <p:spPr>
          <a:xfrm>
            <a:off x="457200" y="190500"/>
            <a:ext cx="5105400" cy="923330"/>
          </a:xfrm>
          <a:prstGeom prst="rect">
            <a:avLst/>
          </a:prstGeom>
          <a:noFill/>
        </p:spPr>
        <p:txBody>
          <a:bodyPr wrap="square" rtlCol="0">
            <a:spAutoFit/>
          </a:bodyPr>
          <a:lstStyle/>
          <a:p>
            <a:r>
              <a:rPr lang="en-US"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 Design</a:t>
            </a:r>
            <a:endParaRPr lang="en-IN" sz="5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29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DA3BA53-7474-09EA-2774-E0D2A0102747}"/>
              </a:ext>
            </a:extLst>
          </p:cNvPr>
          <p:cNvPicPr>
            <a:picLocks noChangeAspect="1"/>
          </p:cNvPicPr>
          <p:nvPr/>
        </p:nvPicPr>
        <p:blipFill>
          <a:blip r:embed="rId2"/>
          <a:stretch>
            <a:fillRect/>
          </a:stretch>
        </p:blipFill>
        <p:spPr>
          <a:xfrm>
            <a:off x="722204" y="1319003"/>
            <a:ext cx="16843592" cy="7648993"/>
          </a:xfrm>
          <a:prstGeom prst="rect">
            <a:avLst/>
          </a:prstGeom>
        </p:spPr>
      </p:pic>
      <p:sp>
        <p:nvSpPr>
          <p:cNvPr id="16" name="TextBox 15">
            <a:extLst>
              <a:ext uri="{FF2B5EF4-FFF2-40B4-BE49-F238E27FC236}">
                <a16:creationId xmlns:a16="http://schemas.microsoft.com/office/drawing/2014/main" id="{CA113FDF-2F0F-CB22-8252-256934F6F76F}"/>
              </a:ext>
            </a:extLst>
          </p:cNvPr>
          <p:cNvSpPr txBox="1"/>
          <p:nvPr/>
        </p:nvSpPr>
        <p:spPr>
          <a:xfrm>
            <a:off x="304800" y="190500"/>
            <a:ext cx="6248400" cy="923330"/>
          </a:xfrm>
          <a:prstGeom prst="rect">
            <a:avLst/>
          </a:prstGeom>
          <a:noFill/>
        </p:spPr>
        <p:txBody>
          <a:bodyPr wrap="square" rtlCol="0">
            <a:spAutoFit/>
          </a:bodyPr>
          <a:lstStyle/>
          <a:p>
            <a:r>
              <a:rPr lang="en-US" sz="5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Home Page</a:t>
            </a:r>
            <a:endParaRPr lang="en-IN" sz="5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54BA2D3-B4FE-F23C-B6D3-D20E4C418FCD}"/>
              </a:ext>
            </a:extLst>
          </p:cNvPr>
          <p:cNvSpPr txBox="1"/>
          <p:nvPr/>
        </p:nvSpPr>
        <p:spPr>
          <a:xfrm>
            <a:off x="1066800" y="9265502"/>
            <a:ext cx="1684359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This is the initial interface displayed to users upon their first interaction with our website.</a:t>
            </a:r>
            <a:endParaRPr lang="en-IN" sz="3600" dirty="0">
              <a:latin typeface="Times New Roman" panose="02020603050405020304" pitchFamily="18" charset="0"/>
              <a:cs typeface="Times New Roman" panose="02020603050405020304" pitchFamily="18" charset="0"/>
            </a:endParaRPr>
          </a:p>
        </p:txBody>
      </p:sp>
      <p:pic>
        <p:nvPicPr>
          <p:cNvPr id="1026" name="Picture 2" descr="Infosys Springboard">
            <a:extLst>
              <a:ext uri="{FF2B5EF4-FFF2-40B4-BE49-F238E27FC236}">
                <a16:creationId xmlns:a16="http://schemas.microsoft.com/office/drawing/2014/main" id="{6765086A-1B47-089A-86A2-62BC5006D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0" y="1095670"/>
            <a:ext cx="14402078" cy="7344115"/>
          </a:xfrm>
          <a:custGeom>
            <a:avLst/>
            <a:gdLst/>
            <a:ahLst/>
            <a:cxnLst/>
            <a:rect l="l" t="t" r="r" b="b"/>
            <a:pathLst>
              <a:path w="14402078" h="7344115">
                <a:moveTo>
                  <a:pt x="0" y="0"/>
                </a:moveTo>
                <a:lnTo>
                  <a:pt x="14402078" y="0"/>
                </a:lnTo>
                <a:lnTo>
                  <a:pt x="14402078" y="7344115"/>
                </a:lnTo>
                <a:lnTo>
                  <a:pt x="0" y="7344115"/>
                </a:lnTo>
                <a:lnTo>
                  <a:pt x="0" y="0"/>
                </a:lnTo>
                <a:close/>
              </a:path>
            </a:pathLst>
          </a:custGeom>
          <a:blipFill>
            <a:blip r:embed="rId2"/>
            <a:stretch>
              <a:fillRect t="-9374" b="-4120"/>
            </a:stretch>
          </a:blipFill>
        </p:spPr>
        <p:txBody>
          <a:bodyPr/>
          <a:lstStyle/>
          <a:p>
            <a:endParaRPr lang="en-IN"/>
          </a:p>
        </p:txBody>
      </p:sp>
      <p:sp>
        <p:nvSpPr>
          <p:cNvPr id="3" name="TextBox 3"/>
          <p:cNvSpPr txBox="1"/>
          <p:nvPr/>
        </p:nvSpPr>
        <p:spPr>
          <a:xfrm>
            <a:off x="457200" y="-8603"/>
            <a:ext cx="5000983" cy="858377"/>
          </a:xfrm>
          <a:prstGeom prst="rect">
            <a:avLst/>
          </a:prstGeom>
        </p:spPr>
        <p:txBody>
          <a:bodyPr lIns="0" tIns="0" rIns="0" bIns="0" rtlCol="0" anchor="t">
            <a:spAutoFit/>
          </a:bodyPr>
          <a:lstStyle/>
          <a:p>
            <a:pPr algn="ctr">
              <a:lnSpc>
                <a:spcPts val="7279"/>
              </a:lnSpc>
            </a:pPr>
            <a:r>
              <a:rPr lang="en-US" sz="5199" b="1" dirty="0">
                <a:solidFill>
                  <a:srgbClr val="C00000"/>
                </a:solidFill>
                <a:effectLst>
                  <a:outerShdw blurRad="38100" dist="38100" dir="2700000" algn="tl">
                    <a:srgbClr val="000000">
                      <a:alpha val="43137"/>
                    </a:srgbClr>
                  </a:outerShdw>
                </a:effectLst>
                <a:latin typeface="Times New Roman Bold"/>
                <a:ea typeface="Times New Roman Bold"/>
                <a:cs typeface="Times New Roman Bold"/>
                <a:sym typeface="Times New Roman Bold"/>
              </a:rPr>
              <a:t>Registration page </a:t>
            </a:r>
          </a:p>
        </p:txBody>
      </p:sp>
      <p:sp>
        <p:nvSpPr>
          <p:cNvPr id="4" name="TextBox 4"/>
          <p:cNvSpPr txBox="1"/>
          <p:nvPr/>
        </p:nvSpPr>
        <p:spPr>
          <a:xfrm>
            <a:off x="304800" y="8541905"/>
            <a:ext cx="17678400" cy="1179362"/>
          </a:xfrm>
          <a:prstGeom prst="rect">
            <a:avLst/>
          </a:prstGeom>
        </p:spPr>
        <p:txBody>
          <a:bodyPr wrap="square" lIns="0" tIns="0" rIns="0" bIns="0" rtlCol="0" anchor="t">
            <a:spAutoFit/>
          </a:bodyPr>
          <a:lstStyle/>
          <a:p>
            <a:pPr algn="just">
              <a:lnSpc>
                <a:spcPts val="4759"/>
              </a:lnSpc>
            </a:pPr>
            <a:r>
              <a:rPr lang="en-US" sz="3399"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Enter a unique username, provide a valid email for verification, set a secure password, and confirm it to complete the account setup.</a:t>
            </a:r>
            <a:endParaRPr lang="en-US" sz="3399"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2" descr="Infosys Springboard">
            <a:extLst>
              <a:ext uri="{FF2B5EF4-FFF2-40B4-BE49-F238E27FC236}">
                <a16:creationId xmlns:a16="http://schemas.microsoft.com/office/drawing/2014/main" id="{4AEB8C2F-397C-F70D-262A-61DCAC32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0" y="42565"/>
            <a:ext cx="16764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TotalTime>
  <Words>1181</Words>
  <Application>Microsoft Office PowerPoint</Application>
  <PresentationFormat>Custom</PresentationFormat>
  <Paragraphs>141</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Times New Roman Bold</vt:lpstr>
      <vt:lpstr>Times New Roman</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Pardha Kalyan Chava</dc:creator>
  <cp:lastModifiedBy>Pardha Kalyan Chava</cp:lastModifiedBy>
  <cp:revision>5</cp:revision>
  <dcterms:created xsi:type="dcterms:W3CDTF">2006-08-16T00:00:00Z</dcterms:created>
  <dcterms:modified xsi:type="dcterms:W3CDTF">2025-01-04T14:06:22Z</dcterms:modified>
  <dc:identifier>DAGbDZI2yPg</dc:identifier>
</cp:coreProperties>
</file>